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84" r:id="rId3"/>
    <p:sldId id="259" r:id="rId4"/>
    <p:sldId id="276" r:id="rId5"/>
    <p:sldId id="277" r:id="rId6"/>
    <p:sldId id="278" r:id="rId7"/>
    <p:sldId id="279" r:id="rId8"/>
    <p:sldId id="262" r:id="rId9"/>
    <p:sldId id="263" r:id="rId10"/>
    <p:sldId id="280" r:id="rId11"/>
    <p:sldId id="267" r:id="rId12"/>
    <p:sldId id="264" r:id="rId13"/>
    <p:sldId id="260" r:id="rId14"/>
    <p:sldId id="269" r:id="rId15"/>
    <p:sldId id="282" r:id="rId16"/>
    <p:sldId id="285" r:id="rId17"/>
    <p:sldId id="286" r:id="rId18"/>
  </p:sldIdLst>
  <p:sldSz cx="18288000" cy="10287000"/>
  <p:notesSz cx="6858000" cy="9144000"/>
  <p:embeddedFontLst>
    <p:embeddedFont>
      <p:font typeface="Baloo" panose="03080502040302020200" pitchFamily="66" charset="77"/>
      <p:regular r:id="rId19"/>
      <p:bold r:id="rId20"/>
    </p:embeddedFont>
    <p:embeddedFont>
      <p:font typeface="Cambria Math" panose="02040503050406030204" pitchFamily="18" charset="0"/>
      <p:regular r:id="rId21"/>
    </p:embeddedFont>
    <p:embeddedFont>
      <p:font typeface="Caveat Bold" pitchFamily="2" charset="77"/>
      <p:regular r:id="rId22"/>
      <p:bold r:id="rId23"/>
    </p:embeddedFont>
    <p:embeddedFont>
      <p:font typeface="Montserrat" pitchFamily="2" charset="77"/>
      <p:regular r:id="rId24"/>
      <p:bold r:id="rId25"/>
      <p:italic r:id="rId26"/>
      <p:boldItalic r:id="rId27"/>
    </p:embeddedFont>
    <p:embeddedFont>
      <p:font typeface="Montserrat Bold Italics" pitchFamily="2" charset="77"/>
      <p:regular r:id="rId28"/>
      <p: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332F"/>
    <a:srgbClr val="FBE09D"/>
    <a:srgbClr val="FFCC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7" autoAdjust="0"/>
    <p:restoredTop sz="94624" autoAdjust="0"/>
  </p:normalViewPr>
  <p:slideViewPr>
    <p:cSldViewPr>
      <p:cViewPr varScale="1">
        <p:scale>
          <a:sx n="60" d="100"/>
          <a:sy n="60" d="100"/>
        </p:scale>
        <p:origin x="36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90.svg"/><Relationship Id="rId18" Type="http://schemas.openxmlformats.org/officeDocument/2006/relationships/image" Target="../media/image85.png"/><Relationship Id="rId3" Type="http://schemas.openxmlformats.org/officeDocument/2006/relationships/image" Target="../media/image72.png"/><Relationship Id="rId21" Type="http://schemas.openxmlformats.org/officeDocument/2006/relationships/image" Target="../media/image91.png"/><Relationship Id="rId7" Type="http://schemas.openxmlformats.org/officeDocument/2006/relationships/image" Target="../media/image76.svg"/><Relationship Id="rId12" Type="http://schemas.openxmlformats.org/officeDocument/2006/relationships/image" Target="../media/image89.png"/><Relationship Id="rId17" Type="http://schemas.openxmlformats.org/officeDocument/2006/relationships/image" Target="../media/image84.svg"/><Relationship Id="rId2" Type="http://schemas.openxmlformats.org/officeDocument/2006/relationships/image" Target="../media/image71.jpg"/><Relationship Id="rId16" Type="http://schemas.openxmlformats.org/officeDocument/2006/relationships/image" Target="../media/image83.png"/><Relationship Id="rId20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80.svg"/><Relationship Id="rId24" Type="http://schemas.openxmlformats.org/officeDocument/2006/relationships/image" Target="../media/image92.png"/><Relationship Id="rId5" Type="http://schemas.openxmlformats.org/officeDocument/2006/relationships/image" Target="../media/image74.svg"/><Relationship Id="rId15" Type="http://schemas.openxmlformats.org/officeDocument/2006/relationships/image" Target="../media/image82.svg"/><Relationship Id="rId23" Type="http://schemas.openxmlformats.org/officeDocument/2006/relationships/image" Target="../media/image88.svg"/><Relationship Id="rId10" Type="http://schemas.openxmlformats.org/officeDocument/2006/relationships/image" Target="../media/image79.png"/><Relationship Id="rId19" Type="http://schemas.openxmlformats.org/officeDocument/2006/relationships/image" Target="../media/image2.png"/><Relationship Id="rId4" Type="http://schemas.openxmlformats.org/officeDocument/2006/relationships/image" Target="../media/image73.png"/><Relationship Id="rId9" Type="http://schemas.openxmlformats.org/officeDocument/2006/relationships/image" Target="../media/image78.svg"/><Relationship Id="rId14" Type="http://schemas.openxmlformats.org/officeDocument/2006/relationships/image" Target="../media/image81.png"/><Relationship Id="rId22" Type="http://schemas.openxmlformats.org/officeDocument/2006/relationships/image" Target="../media/image8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13" Type="http://schemas.openxmlformats.org/officeDocument/2006/relationships/image" Target="../media/image104.svg"/><Relationship Id="rId18" Type="http://schemas.openxmlformats.org/officeDocument/2006/relationships/image" Target="../media/image107.png"/><Relationship Id="rId3" Type="http://schemas.openxmlformats.org/officeDocument/2006/relationships/image" Target="../media/image94.png"/><Relationship Id="rId21" Type="http://schemas.openxmlformats.org/officeDocument/2006/relationships/image" Target="../media/image109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17" Type="http://schemas.openxmlformats.org/officeDocument/2006/relationships/image" Target="../media/image3.svg"/><Relationship Id="rId2" Type="http://schemas.openxmlformats.org/officeDocument/2006/relationships/image" Target="../media/image93.jpeg"/><Relationship Id="rId16" Type="http://schemas.openxmlformats.org/officeDocument/2006/relationships/image" Target="../media/image2.png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svg"/><Relationship Id="rId11" Type="http://schemas.openxmlformats.org/officeDocument/2006/relationships/image" Target="../media/image102.svg"/><Relationship Id="rId5" Type="http://schemas.openxmlformats.org/officeDocument/2006/relationships/image" Target="../media/image96.png"/><Relationship Id="rId15" Type="http://schemas.openxmlformats.org/officeDocument/2006/relationships/image" Target="../media/image106.svg"/><Relationship Id="rId10" Type="http://schemas.openxmlformats.org/officeDocument/2006/relationships/image" Target="../media/image101.png"/><Relationship Id="rId19" Type="http://schemas.openxmlformats.org/officeDocument/2006/relationships/image" Target="../media/image19.png"/><Relationship Id="rId4" Type="http://schemas.openxmlformats.org/officeDocument/2006/relationships/image" Target="../media/image95.sv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Relationship Id="rId22" Type="http://schemas.openxmlformats.org/officeDocument/2006/relationships/image" Target="../media/image1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svg"/><Relationship Id="rId13" Type="http://schemas.openxmlformats.org/officeDocument/2006/relationships/image" Target="../media/image122.png"/><Relationship Id="rId18" Type="http://schemas.openxmlformats.org/officeDocument/2006/relationships/image" Target="../media/image126.sv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1.svg"/><Relationship Id="rId17" Type="http://schemas.openxmlformats.org/officeDocument/2006/relationships/image" Target="../media/image125.png"/><Relationship Id="rId2" Type="http://schemas.openxmlformats.org/officeDocument/2006/relationships/image" Target="../media/image111.jpeg"/><Relationship Id="rId16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sv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5" Type="http://schemas.openxmlformats.org/officeDocument/2006/relationships/image" Target="../media/image145.png"/><Relationship Id="rId10" Type="http://schemas.openxmlformats.org/officeDocument/2006/relationships/image" Target="../media/image119.svg"/><Relationship Id="rId4" Type="http://schemas.openxmlformats.org/officeDocument/2006/relationships/image" Target="../media/image113.svg"/><Relationship Id="rId9" Type="http://schemas.openxmlformats.org/officeDocument/2006/relationships/image" Target="../media/image118.png"/><Relationship Id="rId14" Type="http://schemas.openxmlformats.org/officeDocument/2006/relationships/image" Target="../media/image12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svg"/><Relationship Id="rId13" Type="http://schemas.openxmlformats.org/officeDocument/2006/relationships/image" Target="../media/image138.svg"/><Relationship Id="rId18" Type="http://schemas.openxmlformats.org/officeDocument/2006/relationships/image" Target="../media/image143.png"/><Relationship Id="rId26" Type="http://schemas.openxmlformats.org/officeDocument/2006/relationships/image" Target="../media/image14.svg"/><Relationship Id="rId3" Type="http://schemas.openxmlformats.org/officeDocument/2006/relationships/image" Target="../media/image128.png"/><Relationship Id="rId21" Type="http://schemas.openxmlformats.org/officeDocument/2006/relationships/image" Target="../media/image147.svg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17" Type="http://schemas.openxmlformats.org/officeDocument/2006/relationships/image" Target="../media/image142.svg"/><Relationship Id="rId25" Type="http://schemas.openxmlformats.org/officeDocument/2006/relationships/image" Target="../media/image13.png"/><Relationship Id="rId2" Type="http://schemas.openxmlformats.org/officeDocument/2006/relationships/image" Target="../media/image127.jpeg"/><Relationship Id="rId16" Type="http://schemas.openxmlformats.org/officeDocument/2006/relationships/image" Target="../media/image141.png"/><Relationship Id="rId20" Type="http://schemas.openxmlformats.org/officeDocument/2006/relationships/image" Target="../media/image146.png"/><Relationship Id="rId29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24" Type="http://schemas.openxmlformats.org/officeDocument/2006/relationships/image" Target="../media/image150.png"/><Relationship Id="rId5" Type="http://schemas.openxmlformats.org/officeDocument/2006/relationships/image" Target="../media/image130.png"/><Relationship Id="rId15" Type="http://schemas.openxmlformats.org/officeDocument/2006/relationships/image" Target="../media/image140.svg"/><Relationship Id="rId23" Type="http://schemas.openxmlformats.org/officeDocument/2006/relationships/image" Target="../media/image149.svg"/><Relationship Id="rId28" Type="http://schemas.openxmlformats.org/officeDocument/2006/relationships/image" Target="../media/image68.png"/><Relationship Id="rId10" Type="http://schemas.openxmlformats.org/officeDocument/2006/relationships/image" Target="../media/image135.svg"/><Relationship Id="rId19" Type="http://schemas.openxmlformats.org/officeDocument/2006/relationships/image" Target="../media/image144.svg"/><Relationship Id="rId4" Type="http://schemas.openxmlformats.org/officeDocument/2006/relationships/image" Target="../media/image129.svg"/><Relationship Id="rId9" Type="http://schemas.openxmlformats.org/officeDocument/2006/relationships/image" Target="../media/image134.png"/><Relationship Id="rId14" Type="http://schemas.openxmlformats.org/officeDocument/2006/relationships/image" Target="../media/image139.png"/><Relationship Id="rId22" Type="http://schemas.openxmlformats.org/officeDocument/2006/relationships/image" Target="../media/image148.png"/><Relationship Id="rId27" Type="http://schemas.openxmlformats.org/officeDocument/2006/relationships/image" Target="../media/image1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20.png"/><Relationship Id="rId3" Type="http://schemas.openxmlformats.org/officeDocument/2006/relationships/image" Target="../media/image73.png"/><Relationship Id="rId7" Type="http://schemas.openxmlformats.org/officeDocument/2006/relationships/image" Target="../media/image155.png"/><Relationship Id="rId12" Type="http://schemas.openxmlformats.org/officeDocument/2006/relationships/image" Target="../media/image130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11" Type="http://schemas.openxmlformats.org/officeDocument/2006/relationships/image" Target="../media/image68.png"/><Relationship Id="rId5" Type="http://schemas.openxmlformats.org/officeDocument/2006/relationships/image" Target="../media/image153.png"/><Relationship Id="rId15" Type="http://schemas.openxmlformats.org/officeDocument/2006/relationships/image" Target="../media/image3.svg"/><Relationship Id="rId10" Type="http://schemas.openxmlformats.org/officeDocument/2006/relationships/image" Target="../media/image158.png"/><Relationship Id="rId4" Type="http://schemas.openxmlformats.org/officeDocument/2006/relationships/image" Target="../media/image74.svg"/><Relationship Id="rId9" Type="http://schemas.openxmlformats.org/officeDocument/2006/relationships/image" Target="../media/image157.png"/><Relationship Id="rId1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0.png"/><Relationship Id="rId3" Type="http://schemas.openxmlformats.org/officeDocument/2006/relationships/image" Target="../media/image153.png"/><Relationship Id="rId7" Type="http://schemas.openxmlformats.org/officeDocument/2006/relationships/image" Target="../media/image130.png"/><Relationship Id="rId12" Type="http://schemas.openxmlformats.org/officeDocument/2006/relationships/image" Target="../media/image157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158.png"/><Relationship Id="rId5" Type="http://schemas.openxmlformats.org/officeDocument/2006/relationships/image" Target="../media/image156.png"/><Relationship Id="rId15" Type="http://schemas.openxmlformats.org/officeDocument/2006/relationships/image" Target="../media/image74.svg"/><Relationship Id="rId10" Type="http://schemas.openxmlformats.org/officeDocument/2006/relationships/image" Target="../media/image159.png"/><Relationship Id="rId4" Type="http://schemas.openxmlformats.org/officeDocument/2006/relationships/image" Target="../media/image154.png"/><Relationship Id="rId9" Type="http://schemas.openxmlformats.org/officeDocument/2006/relationships/image" Target="../media/image3.svg"/><Relationship Id="rId1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0.png"/><Relationship Id="rId3" Type="http://schemas.openxmlformats.org/officeDocument/2006/relationships/image" Target="../media/image153.png"/><Relationship Id="rId7" Type="http://schemas.openxmlformats.org/officeDocument/2006/relationships/image" Target="../media/image130.png"/><Relationship Id="rId12" Type="http://schemas.openxmlformats.org/officeDocument/2006/relationships/image" Target="../media/image157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158.png"/><Relationship Id="rId5" Type="http://schemas.openxmlformats.org/officeDocument/2006/relationships/image" Target="../media/image156.png"/><Relationship Id="rId15" Type="http://schemas.openxmlformats.org/officeDocument/2006/relationships/image" Target="../media/image74.svg"/><Relationship Id="rId10" Type="http://schemas.openxmlformats.org/officeDocument/2006/relationships/image" Target="../media/image159.png"/><Relationship Id="rId4" Type="http://schemas.openxmlformats.org/officeDocument/2006/relationships/image" Target="../media/image154.png"/><Relationship Id="rId9" Type="http://schemas.openxmlformats.org/officeDocument/2006/relationships/image" Target="../media/image3.svg"/><Relationship Id="rId1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0.png"/><Relationship Id="rId3" Type="http://schemas.openxmlformats.org/officeDocument/2006/relationships/image" Target="../media/image153.png"/><Relationship Id="rId7" Type="http://schemas.openxmlformats.org/officeDocument/2006/relationships/image" Target="../media/image130.png"/><Relationship Id="rId12" Type="http://schemas.openxmlformats.org/officeDocument/2006/relationships/image" Target="../media/image157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158.png"/><Relationship Id="rId5" Type="http://schemas.openxmlformats.org/officeDocument/2006/relationships/image" Target="../media/image156.png"/><Relationship Id="rId15" Type="http://schemas.openxmlformats.org/officeDocument/2006/relationships/image" Target="../media/image74.svg"/><Relationship Id="rId10" Type="http://schemas.openxmlformats.org/officeDocument/2006/relationships/image" Target="../media/image159.png"/><Relationship Id="rId4" Type="http://schemas.openxmlformats.org/officeDocument/2006/relationships/image" Target="../media/image154.png"/><Relationship Id="rId9" Type="http://schemas.openxmlformats.org/officeDocument/2006/relationships/image" Target="../media/image3.svg"/><Relationship Id="rId1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3.sv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1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18" Type="http://schemas.openxmlformats.org/officeDocument/2006/relationships/image" Target="../media/image5.png"/><Relationship Id="rId3" Type="http://schemas.openxmlformats.org/officeDocument/2006/relationships/image" Target="../media/image36.pn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17" Type="http://schemas.openxmlformats.org/officeDocument/2006/relationships/image" Target="../media/image50.svg"/><Relationship Id="rId2" Type="http://schemas.openxmlformats.org/officeDocument/2006/relationships/image" Target="../media/image35.jpg"/><Relationship Id="rId16" Type="http://schemas.openxmlformats.org/officeDocument/2006/relationships/image" Target="../media/image49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png"/><Relationship Id="rId15" Type="http://schemas.openxmlformats.org/officeDocument/2006/relationships/image" Target="../media/image48.svg"/><Relationship Id="rId10" Type="http://schemas.openxmlformats.org/officeDocument/2006/relationships/image" Target="../media/image43.png"/><Relationship Id="rId19" Type="http://schemas.openxmlformats.org/officeDocument/2006/relationships/image" Target="../media/image6.svg"/><Relationship Id="rId4" Type="http://schemas.openxmlformats.org/officeDocument/2006/relationships/image" Target="../media/image37.svg"/><Relationship Id="rId9" Type="http://schemas.openxmlformats.org/officeDocument/2006/relationships/image" Target="../media/image42.svg"/><Relationship Id="rId1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18" Type="http://schemas.openxmlformats.org/officeDocument/2006/relationships/image" Target="../media/image5.png"/><Relationship Id="rId3" Type="http://schemas.openxmlformats.org/officeDocument/2006/relationships/image" Target="../media/image36.pn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17" Type="http://schemas.openxmlformats.org/officeDocument/2006/relationships/image" Target="../media/image50.svg"/><Relationship Id="rId2" Type="http://schemas.openxmlformats.org/officeDocument/2006/relationships/image" Target="../media/image35.jpg"/><Relationship Id="rId16" Type="http://schemas.openxmlformats.org/officeDocument/2006/relationships/image" Target="../media/image49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png"/><Relationship Id="rId15" Type="http://schemas.openxmlformats.org/officeDocument/2006/relationships/image" Target="../media/image48.svg"/><Relationship Id="rId10" Type="http://schemas.openxmlformats.org/officeDocument/2006/relationships/image" Target="../media/image43.png"/><Relationship Id="rId19" Type="http://schemas.openxmlformats.org/officeDocument/2006/relationships/image" Target="../media/image6.svg"/><Relationship Id="rId4" Type="http://schemas.openxmlformats.org/officeDocument/2006/relationships/image" Target="../media/image37.svg"/><Relationship Id="rId9" Type="http://schemas.openxmlformats.org/officeDocument/2006/relationships/image" Target="../media/image42.svg"/><Relationship Id="rId1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18" Type="http://schemas.openxmlformats.org/officeDocument/2006/relationships/image" Target="../media/image5.png"/><Relationship Id="rId3" Type="http://schemas.openxmlformats.org/officeDocument/2006/relationships/image" Target="../media/image36.pn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17" Type="http://schemas.openxmlformats.org/officeDocument/2006/relationships/image" Target="../media/image50.svg"/><Relationship Id="rId2" Type="http://schemas.openxmlformats.org/officeDocument/2006/relationships/image" Target="../media/image35.jpg"/><Relationship Id="rId16" Type="http://schemas.openxmlformats.org/officeDocument/2006/relationships/image" Target="../media/image49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png"/><Relationship Id="rId15" Type="http://schemas.openxmlformats.org/officeDocument/2006/relationships/image" Target="../media/image48.svg"/><Relationship Id="rId10" Type="http://schemas.openxmlformats.org/officeDocument/2006/relationships/image" Target="../media/image43.png"/><Relationship Id="rId19" Type="http://schemas.openxmlformats.org/officeDocument/2006/relationships/image" Target="../media/image6.svg"/><Relationship Id="rId4" Type="http://schemas.openxmlformats.org/officeDocument/2006/relationships/image" Target="../media/image37.svg"/><Relationship Id="rId9" Type="http://schemas.openxmlformats.org/officeDocument/2006/relationships/image" Target="../media/image42.svg"/><Relationship Id="rId1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18" Type="http://schemas.openxmlformats.org/officeDocument/2006/relationships/image" Target="../media/image5.png"/><Relationship Id="rId3" Type="http://schemas.openxmlformats.org/officeDocument/2006/relationships/image" Target="../media/image36.pn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17" Type="http://schemas.openxmlformats.org/officeDocument/2006/relationships/image" Target="../media/image50.svg"/><Relationship Id="rId2" Type="http://schemas.openxmlformats.org/officeDocument/2006/relationships/image" Target="../media/image35.jpg"/><Relationship Id="rId16" Type="http://schemas.openxmlformats.org/officeDocument/2006/relationships/image" Target="../media/image49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png"/><Relationship Id="rId15" Type="http://schemas.openxmlformats.org/officeDocument/2006/relationships/image" Target="../media/image48.svg"/><Relationship Id="rId10" Type="http://schemas.openxmlformats.org/officeDocument/2006/relationships/image" Target="../media/image43.png"/><Relationship Id="rId19" Type="http://schemas.openxmlformats.org/officeDocument/2006/relationships/image" Target="../media/image6.svg"/><Relationship Id="rId4" Type="http://schemas.openxmlformats.org/officeDocument/2006/relationships/image" Target="../media/image37.svg"/><Relationship Id="rId9" Type="http://schemas.openxmlformats.org/officeDocument/2006/relationships/image" Target="../media/image42.svg"/><Relationship Id="rId1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18" Type="http://schemas.openxmlformats.org/officeDocument/2006/relationships/image" Target="../media/image66.png"/><Relationship Id="rId3" Type="http://schemas.openxmlformats.org/officeDocument/2006/relationships/image" Target="../media/image53.png"/><Relationship Id="rId21" Type="http://schemas.openxmlformats.org/officeDocument/2006/relationships/image" Target="../media/image69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5.png"/><Relationship Id="rId2" Type="http://schemas.openxmlformats.org/officeDocument/2006/relationships/image" Target="../media/image52.jpeg"/><Relationship Id="rId16" Type="http://schemas.openxmlformats.org/officeDocument/2006/relationships/image" Target="../media/image14.sv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13.png"/><Relationship Id="rId10" Type="http://schemas.openxmlformats.org/officeDocument/2006/relationships/image" Target="../media/image60.png"/><Relationship Id="rId19" Type="http://schemas.openxmlformats.org/officeDocument/2006/relationships/image" Target="../media/image67.sv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Relationship Id="rId22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svg"/><Relationship Id="rId18" Type="http://schemas.openxmlformats.org/officeDocument/2006/relationships/image" Target="../media/image3.svg"/><Relationship Id="rId3" Type="http://schemas.openxmlformats.org/officeDocument/2006/relationships/image" Target="../media/image72.png"/><Relationship Id="rId21" Type="http://schemas.openxmlformats.org/officeDocument/2006/relationships/image" Target="../media/image88.svg"/><Relationship Id="rId7" Type="http://schemas.openxmlformats.org/officeDocument/2006/relationships/image" Target="../media/image76.svg"/><Relationship Id="rId12" Type="http://schemas.openxmlformats.org/officeDocument/2006/relationships/image" Target="../media/image81.png"/><Relationship Id="rId17" Type="http://schemas.openxmlformats.org/officeDocument/2006/relationships/image" Target="../media/image2.png"/><Relationship Id="rId2" Type="http://schemas.openxmlformats.org/officeDocument/2006/relationships/image" Target="../media/image71.jpg"/><Relationship Id="rId16" Type="http://schemas.openxmlformats.org/officeDocument/2006/relationships/image" Target="../media/image85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80.svg"/><Relationship Id="rId5" Type="http://schemas.openxmlformats.org/officeDocument/2006/relationships/image" Target="../media/image74.svg"/><Relationship Id="rId15" Type="http://schemas.openxmlformats.org/officeDocument/2006/relationships/image" Target="../media/image84.svg"/><Relationship Id="rId23" Type="http://schemas.openxmlformats.org/officeDocument/2006/relationships/image" Target="../media/image14.svg"/><Relationship Id="rId10" Type="http://schemas.openxmlformats.org/officeDocument/2006/relationships/image" Target="../media/image79.png"/><Relationship Id="rId19" Type="http://schemas.openxmlformats.org/officeDocument/2006/relationships/image" Target="../media/image86.png"/><Relationship Id="rId4" Type="http://schemas.openxmlformats.org/officeDocument/2006/relationships/image" Target="../media/image73.png"/><Relationship Id="rId9" Type="http://schemas.openxmlformats.org/officeDocument/2006/relationships/image" Target="../media/image78.svg"/><Relationship Id="rId14" Type="http://schemas.openxmlformats.org/officeDocument/2006/relationships/image" Target="../media/image83.png"/><Relationship Id="rId2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419" t="13543" r="865" b="738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98283">
            <a:off x="8258004" y="7640432"/>
            <a:ext cx="1519474" cy="15406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620621">
            <a:off x="2730227" y="3475079"/>
            <a:ext cx="3140713" cy="126897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56182">
            <a:off x="-1269493" y="5765336"/>
            <a:ext cx="5824154" cy="39531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t="2781"/>
          <a:stretch>
            <a:fillRect/>
          </a:stretch>
        </p:blipFill>
        <p:spPr>
          <a:xfrm rot="-5057198">
            <a:off x="11322378" y="3497409"/>
            <a:ext cx="3066636" cy="120458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743006" y="4401920"/>
            <a:ext cx="5325379" cy="60088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395657" y="9258300"/>
            <a:ext cx="3302957" cy="15785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1733313" y="833236"/>
            <a:ext cx="3629299" cy="17844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2273302" y="-1322641"/>
            <a:ext cx="5206380" cy="284398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316449" y="-1721743"/>
            <a:ext cx="3020747" cy="286215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98283">
            <a:off x="4057967" y="8208020"/>
            <a:ext cx="1519474" cy="154065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5258" flipH="1">
            <a:off x="12725749" y="8710575"/>
            <a:ext cx="1661455" cy="168461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>
            <a:alphaModFix amt="65000"/>
          </a:blip>
          <a:srcRect/>
          <a:stretch>
            <a:fillRect/>
          </a:stretch>
        </p:blipFill>
        <p:spPr>
          <a:xfrm rot="-110512">
            <a:off x="6074611" y="5719579"/>
            <a:ext cx="6185562" cy="1347477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112895" y="2548015"/>
            <a:ext cx="16721580" cy="24890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439"/>
              </a:lnSpc>
            </a:pPr>
            <a:r>
              <a:rPr lang="en-US" sz="16199" spc="485">
                <a:solidFill>
                  <a:srgbClr val="70523C"/>
                </a:solidFill>
                <a:latin typeface="Baloo"/>
              </a:rPr>
              <a:t>Luyện tập chung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562454" y="6191039"/>
            <a:ext cx="5375399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3"/>
              </a:lnSpc>
            </a:pPr>
            <a:r>
              <a:rPr lang="en-US" sz="7200" spc="252">
                <a:solidFill>
                  <a:srgbClr val="895D42"/>
                </a:solidFill>
                <a:latin typeface="Caveat Bold"/>
              </a:rPr>
              <a:t>Trang 113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9568" y="6449487"/>
            <a:ext cx="1189764" cy="26408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26866" y="6516120"/>
            <a:ext cx="1635024" cy="3475589"/>
          </a:xfrm>
          <a:prstGeom prst="rect">
            <a:avLst/>
          </a:prstGeom>
        </p:spPr>
      </p:pic>
      <p:pic>
        <p:nvPicPr>
          <p:cNvPr id="19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5258" flipH="1">
            <a:off x="9692653" y="7804521"/>
            <a:ext cx="1661455" cy="1684618"/>
          </a:xfrm>
          <a:prstGeom prst="rect">
            <a:avLst/>
          </a:prstGeom>
        </p:spPr>
      </p:pic>
      <p:pic>
        <p:nvPicPr>
          <p:cNvPr id="20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5258" flipH="1">
            <a:off x="10328439" y="7752249"/>
            <a:ext cx="1661455" cy="1684618"/>
          </a:xfrm>
          <a:prstGeom prst="rect">
            <a:avLst/>
          </a:prstGeom>
        </p:spPr>
      </p:pic>
      <p:pic>
        <p:nvPicPr>
          <p:cNvPr id="2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98283">
            <a:off x="7116644" y="8222301"/>
            <a:ext cx="1519474" cy="1540658"/>
          </a:xfrm>
          <a:prstGeom prst="rect">
            <a:avLst/>
          </a:prstGeom>
        </p:spPr>
      </p:pic>
      <p:pic>
        <p:nvPicPr>
          <p:cNvPr id="18" name="Picture 14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6508542" y="8494797"/>
            <a:ext cx="4206642" cy="198588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-0.20065 -0.01319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39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0.36458 -0.0199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29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819401" y="505670"/>
            <a:ext cx="13319960" cy="3151551"/>
            <a:chOff x="-2001" y="-150124"/>
            <a:chExt cx="4374457" cy="1066080"/>
          </a:xfrm>
        </p:grpSpPr>
        <p:sp>
          <p:nvSpPr>
            <p:cNvPr id="4" name="Freeform 4"/>
            <p:cNvSpPr/>
            <p:nvPr/>
          </p:nvSpPr>
          <p:spPr>
            <a:xfrm>
              <a:off x="-2001" y="-150124"/>
              <a:ext cx="4374457" cy="1066080"/>
            </a:xfrm>
            <a:custGeom>
              <a:avLst/>
              <a:gdLst/>
              <a:ahLst/>
              <a:cxnLst/>
              <a:rect l="l" t="t" r="r" b="b"/>
              <a:pathLst>
                <a:path w="4164609" h="1596960">
                  <a:moveTo>
                    <a:pt x="4040149" y="1596960"/>
                  </a:moveTo>
                  <a:lnTo>
                    <a:pt x="124460" y="1596960"/>
                  </a:lnTo>
                  <a:cubicBezTo>
                    <a:pt x="55880" y="1596960"/>
                    <a:pt x="0" y="1541080"/>
                    <a:pt x="0" y="147250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40149" y="0"/>
                  </a:lnTo>
                  <a:cubicBezTo>
                    <a:pt x="4108729" y="0"/>
                    <a:pt x="4164609" y="55880"/>
                    <a:pt x="4164609" y="124460"/>
                  </a:cubicBezTo>
                  <a:lnTo>
                    <a:pt x="4164609" y="1472500"/>
                  </a:lnTo>
                  <a:cubicBezTo>
                    <a:pt x="4164609" y="1541080"/>
                    <a:pt x="4108729" y="1596960"/>
                    <a:pt x="4040149" y="1596960"/>
                  </a:cubicBezTo>
                  <a:close/>
                </a:path>
              </a:pathLst>
            </a:custGeom>
            <a:solidFill>
              <a:srgbClr val="EAD3B5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819400" y="723900"/>
            <a:ext cx="13250246" cy="2688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3500" b="1" spc="260">
                <a:solidFill>
                  <a:srgbClr val="8F5E3F"/>
                </a:solidFill>
                <a:latin typeface="Montserrat" panose="00000500000000000000" pitchFamily="2" charset="0"/>
              </a:rPr>
              <a:t>b)Tính diện tích xung quanh và diện tích </a:t>
            </a:r>
          </a:p>
          <a:p>
            <a:pPr algn="ctr">
              <a:lnSpc>
                <a:spcPts val="7280"/>
              </a:lnSpc>
            </a:pPr>
            <a:r>
              <a:rPr lang="en-US" sz="3500" b="1" spc="260">
                <a:solidFill>
                  <a:srgbClr val="8F5E3F"/>
                </a:solidFill>
                <a:latin typeface="Montserrat" panose="00000500000000000000" pitchFamily="2" charset="0"/>
              </a:rPr>
              <a:t>toàn phần của hình hộp chữ nhật có </a:t>
            </a:r>
          </a:p>
          <a:p>
            <a:pPr algn="ctr">
              <a:lnSpc>
                <a:spcPts val="7280"/>
              </a:lnSpc>
            </a:pPr>
            <a:r>
              <a:rPr lang="en-US" sz="3500" b="1" spc="260">
                <a:solidFill>
                  <a:srgbClr val="8F5E3F"/>
                </a:solidFill>
                <a:latin typeface="Montserrat" panose="00000500000000000000" pitchFamily="2" charset="0"/>
              </a:rPr>
              <a:t>chiều dài 3 m; chiều rộng 15 dm; chiều cao 9 dm.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47785" y="9482808"/>
            <a:ext cx="20374361" cy="305615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5372" r="66" b="2812"/>
          <a:stretch>
            <a:fillRect/>
          </a:stretch>
        </p:blipFill>
        <p:spPr>
          <a:xfrm>
            <a:off x="6499837" y="246201"/>
            <a:ext cx="5288325" cy="64171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927596" y="360658"/>
            <a:ext cx="4383020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4199" spc="335">
                <a:solidFill>
                  <a:srgbClr val="F4D35E"/>
                </a:solidFill>
                <a:latin typeface="Caveat Bold"/>
              </a:rPr>
              <a:t>Bài 1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636162" y="6120924"/>
            <a:ext cx="5514687" cy="39085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3559380" y="8339811"/>
            <a:ext cx="2735510" cy="155924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1342">
            <a:off x="15043991" y="7177869"/>
            <a:ext cx="5079592" cy="334618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7147756" y="3563521"/>
            <a:ext cx="4204770" cy="451022"/>
            <a:chOff x="34033" y="738161"/>
            <a:chExt cx="5606361" cy="601362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11928" t="3229" r="32946"/>
            <a:stretch>
              <a:fillRect/>
            </a:stretch>
          </p:blipFill>
          <p:spPr>
            <a:xfrm>
              <a:off x="34033" y="738161"/>
              <a:ext cx="2909324" cy="600097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31941" t="8047" r="17489"/>
            <a:stretch>
              <a:fillRect/>
            </a:stretch>
          </p:blipFill>
          <p:spPr>
            <a:xfrm>
              <a:off x="2971528" y="769301"/>
              <a:ext cx="2668866" cy="570222"/>
            </a:xfrm>
            <a:prstGeom prst="rect">
              <a:avLst/>
            </a:prstGeom>
          </p:spPr>
        </p:pic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598620" y="280921"/>
            <a:ext cx="2034213" cy="132986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14400" y="-688693"/>
            <a:ext cx="2549144" cy="2539584"/>
          </a:xfrm>
          <a:prstGeom prst="rect">
            <a:avLst/>
          </a:prstGeom>
        </p:spPr>
      </p:pic>
      <p:sp>
        <p:nvSpPr>
          <p:cNvPr id="28" name="Freeform 20"/>
          <p:cNvSpPr/>
          <p:nvPr/>
        </p:nvSpPr>
        <p:spPr>
          <a:xfrm>
            <a:off x="341766" y="3993530"/>
            <a:ext cx="3679179" cy="5808107"/>
          </a:xfrm>
          <a:custGeom>
            <a:avLst/>
            <a:gdLst/>
            <a:ahLst/>
            <a:cxnLst/>
            <a:rect l="l" t="t" r="r" b="b"/>
            <a:pathLst>
              <a:path w="1404775" h="1084279">
                <a:moveTo>
                  <a:pt x="1280315" y="1084279"/>
                </a:moveTo>
                <a:lnTo>
                  <a:pt x="124460" y="1084279"/>
                </a:lnTo>
                <a:cubicBezTo>
                  <a:pt x="55880" y="1084279"/>
                  <a:pt x="0" y="1028399"/>
                  <a:pt x="0" y="95981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280315" y="0"/>
                </a:lnTo>
                <a:cubicBezTo>
                  <a:pt x="1348895" y="0"/>
                  <a:pt x="1404775" y="55880"/>
                  <a:pt x="1404775" y="124460"/>
                </a:cubicBezTo>
                <a:lnTo>
                  <a:pt x="1404775" y="959819"/>
                </a:lnTo>
                <a:cubicBezTo>
                  <a:pt x="1404775" y="1028399"/>
                  <a:pt x="1348895" y="1084279"/>
                  <a:pt x="1280315" y="1084279"/>
                </a:cubicBezTo>
                <a:close/>
              </a:path>
            </a:pathLst>
          </a:custGeom>
          <a:solidFill>
            <a:srgbClr val="EDD9C0"/>
          </a:solidFill>
        </p:spPr>
      </p:sp>
      <p:sp>
        <p:nvSpPr>
          <p:cNvPr id="29" name="TextBox 24"/>
          <p:cNvSpPr txBox="1"/>
          <p:nvPr/>
        </p:nvSpPr>
        <p:spPr>
          <a:xfrm>
            <a:off x="914400" y="4520191"/>
            <a:ext cx="3106545" cy="52814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30000"/>
              </a:lnSpc>
              <a:spcBef>
                <a:spcPct val="0"/>
              </a:spcBef>
            </a:pPr>
            <a:r>
              <a:rPr lang="en-US" sz="4400" u="sng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Tóm tắt </a:t>
            </a:r>
          </a:p>
          <a:p>
            <a:pPr marL="0" lvl="0" indent="0">
              <a:lnSpc>
                <a:spcPct val="130000"/>
              </a:lnSpc>
              <a:spcBef>
                <a:spcPct val="0"/>
              </a:spcBef>
            </a:pP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a = 3 m</a:t>
            </a:r>
          </a:p>
          <a:p>
            <a:pPr marL="0" lvl="0" indent="0">
              <a:lnSpc>
                <a:spcPct val="130000"/>
              </a:lnSpc>
              <a:spcBef>
                <a:spcPct val="0"/>
              </a:spcBef>
            </a:pP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b = 15 dm</a:t>
            </a:r>
          </a:p>
          <a:p>
            <a:pPr marL="0" lvl="0" indent="0">
              <a:lnSpc>
                <a:spcPct val="130000"/>
              </a:lnSpc>
              <a:spcBef>
                <a:spcPct val="0"/>
              </a:spcBef>
            </a:pP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c = 9 dm</a:t>
            </a:r>
          </a:p>
          <a:p>
            <a:pPr marL="0" lvl="0" indent="0">
              <a:lnSpc>
                <a:spcPct val="130000"/>
              </a:lnSpc>
              <a:spcBef>
                <a:spcPct val="0"/>
              </a:spcBef>
            </a:pP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S</a:t>
            </a:r>
            <a:r>
              <a:rPr lang="en-US" sz="28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xq</a:t>
            </a: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 = ? m</a:t>
            </a:r>
            <a:r>
              <a:rPr lang="en-US" sz="4400" spc="170" baseline="3000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2</a:t>
            </a:r>
          </a:p>
          <a:p>
            <a:pPr marL="0" lvl="0" indent="0">
              <a:lnSpc>
                <a:spcPct val="130000"/>
              </a:lnSpc>
              <a:spcBef>
                <a:spcPct val="0"/>
              </a:spcBef>
            </a:pP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S</a:t>
            </a:r>
            <a:r>
              <a:rPr lang="en-US" sz="28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tp</a:t>
            </a: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 = ?m</a:t>
            </a:r>
            <a:r>
              <a:rPr lang="en-US" sz="4400" spc="170" baseline="3000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51377" y="4038340"/>
            <a:ext cx="13331669" cy="6487623"/>
          </a:xfrm>
          <a:prstGeom prst="rect">
            <a:avLst/>
          </a:prstGeom>
        </p:spPr>
      </p:pic>
      <p:sp>
        <p:nvSpPr>
          <p:cNvPr id="34" name="TextBox 9"/>
          <p:cNvSpPr txBox="1"/>
          <p:nvPr/>
        </p:nvSpPr>
        <p:spPr>
          <a:xfrm>
            <a:off x="4575504" y="4165248"/>
            <a:ext cx="12958646" cy="63607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u="sng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Bài giải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Đổi: 3m = 30dm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Diện tích xung quanh của hình hộp chữ nhật là :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(30 + 15) x 2 x 9 = 810 (dm</a:t>
            </a:r>
            <a:r>
              <a:rPr lang="en-US" sz="4400" spc="132" baseline="30000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2</a:t>
            </a: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)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Diện tích toàn phần của hình hộp chữ nhật là :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810 + (30 x 15 x 2) = 1710 (dm</a:t>
            </a:r>
            <a:r>
              <a:rPr lang="en-US" sz="4400" spc="132" baseline="30000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2</a:t>
            </a: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)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Đáp số: S</a:t>
            </a:r>
            <a:r>
              <a:rPr lang="en-US" sz="32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xq</a:t>
            </a: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 = 810 dm</a:t>
            </a:r>
            <a:r>
              <a:rPr lang="en-US" sz="4400" spc="132" baseline="30000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2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                S</a:t>
            </a:r>
            <a:r>
              <a:rPr lang="en-US" sz="32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tp</a:t>
            </a: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 = 1710 dm</a:t>
            </a:r>
            <a:r>
              <a:rPr lang="en-US" sz="4400" spc="132" baseline="30000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2</a:t>
            </a:r>
          </a:p>
        </p:txBody>
      </p:sp>
      <p:pic>
        <p:nvPicPr>
          <p:cNvPr id="35" name="Picture 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341766" y="3099602"/>
            <a:ext cx="3784257" cy="117785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0264" y="-479987"/>
            <a:ext cx="2724776" cy="2724776"/>
          </a:xfrm>
          <a:prstGeom prst="rect">
            <a:avLst/>
          </a:prstGeom>
        </p:spPr>
      </p:pic>
      <p:pic>
        <p:nvPicPr>
          <p:cNvPr id="37" name="Picture 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8240995" y="7026692"/>
            <a:ext cx="2604326" cy="3636057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 flipH="1">
            <a:off x="15495217" y="841986"/>
            <a:ext cx="2894035" cy="280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7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46914E-6 C 0.01424 -0.02901 0.06415 -0.05787 0.08221 -0.05787 C 0.19306 -0.05787 0.30755 0.39368 0.30755 0.84537 C 0.30755 0.61775 0.36476 0.39368 0.4184 0.39368 C 0.47552 0.39368 0.52925 0.62114 0.52925 0.84537 C 0.52925 0.73318 0.55781 0.61775 0.58637 0.61775 C 0.61493 0.61775 0.64349 0.72979 0.64349 0.84537 C 0.64349 0.78719 0.65773 0.73318 0.67205 0.73318 C 0.68629 0.73318 0.70061 0.79105 0.70061 0.84537 C 0.70061 0.81621 0.70781 0.78719 0.71484 0.78719 C 0.71866 0.78719 0.72917 0.81621 0.72917 0.84537 C 0.72917 0.83071 0.7329 0.81621 0.73637 0.81621 C 0.73637 0.8196 0.7434 0.83071 0.7434 0.84537 C 0.7434 0.83797 0.7434 0.83071 0.74722 0.83071 C 0.74722 0.83411 0.75087 0.83797 0.75087 0.84537 C 0.75087 0.84182 0.75087 0.83797 0.75087 0.83472 C 0.7546 0.83472 0.7546 0.83797 0.7546 0.84182 C 0.75833 0.84182 0.75833 0.83858 0.75833 0.83472 C 0.76215 0.83472 0.76215 0.83797 0.76215 0.84182 " pathEditMode="relative" rAng="0" ptsTypes="AAAAAAAAAAAAAAAAAAA">
                                      <p:cBhvr>
                                        <p:cTn id="5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08" y="3936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22222E-6 L -0.14705 -0.0547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52" y="-2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419" t="13543" r="865" b="738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361198" y="4651892"/>
            <a:ext cx="3924396" cy="15305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5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61368" y="2646617"/>
            <a:ext cx="4241978" cy="23171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-2237004" y="5718396"/>
            <a:ext cx="7254472" cy="63295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 b="30437"/>
          <a:stretch>
            <a:fillRect/>
          </a:stretch>
        </p:blipFill>
        <p:spPr>
          <a:xfrm>
            <a:off x="3047980" y="1805095"/>
            <a:ext cx="12192041" cy="696508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326686" y="5860218"/>
            <a:ext cx="9036420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679"/>
              </a:lnSpc>
              <a:spcBef>
                <a:spcPct val="0"/>
              </a:spcBef>
            </a:pPr>
            <a:r>
              <a:rPr lang="en-US" sz="3600" i="1">
                <a:solidFill>
                  <a:srgbClr val="C84F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mỗi kết quả tìm được Kiến sẽ tìm thấy một viên kẹo.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592679" y="3156320"/>
            <a:ext cx="9483641" cy="253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800"/>
              </a:lnSpc>
              <a:spcBef>
                <a:spcPct val="0"/>
              </a:spcBef>
            </a:pPr>
            <a:r>
              <a:rPr lang="en-US" sz="16500" u="none" spc="412">
                <a:solidFill>
                  <a:srgbClr val="70523C"/>
                </a:solidFill>
                <a:latin typeface="Baloo" panose="020B0604020202020204" charset="0"/>
                <a:cs typeface="Baloo" panose="020B0604020202020204" charset="0"/>
              </a:rPr>
              <a:t>Kiếm kẹo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921826" y="-1453973"/>
            <a:ext cx="3454633" cy="34416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3821999" y="8482740"/>
            <a:ext cx="4649880" cy="265043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75042">
            <a:off x="15869736" y="6078258"/>
            <a:ext cx="3711352" cy="291341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379208" flipH="1">
            <a:off x="13441542" y="7806168"/>
            <a:ext cx="1709410" cy="173324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569795" y="9188609"/>
            <a:ext cx="4067103" cy="23182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7765522" y="1457718"/>
            <a:ext cx="2756957" cy="69475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>
            <a:alphaModFix amt="5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36141" flipH="1">
            <a:off x="-1636968" y="-686518"/>
            <a:ext cx="4397994" cy="17152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02813" y="4430496"/>
            <a:ext cx="2801267" cy="59546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4952" y="-1187146"/>
            <a:ext cx="1921324" cy="46491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6985" y="5374337"/>
            <a:ext cx="1587450" cy="35235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1335" y="-1540582"/>
            <a:ext cx="1597031" cy="35448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7284E-6 L 0.36458 -0.01991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29" y="-10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82716E-6 L 0.06536 0.09954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4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83951E-6 L -0.04192 0.09584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1" y="47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8.64198E-7 L -0.27014 0.12037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07" y="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5" t="11266" r="696" b="561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988282" y="2603470"/>
            <a:ext cx="12311436" cy="5429695"/>
            <a:chOff x="0" y="0"/>
            <a:chExt cx="4164609" cy="18367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64609" cy="1836712"/>
            </a:xfrm>
            <a:custGeom>
              <a:avLst/>
              <a:gdLst/>
              <a:ahLst/>
              <a:cxnLst/>
              <a:rect l="l" t="t" r="r" b="b"/>
              <a:pathLst>
                <a:path w="4164609" h="1836712">
                  <a:moveTo>
                    <a:pt x="4040149" y="1836712"/>
                  </a:moveTo>
                  <a:lnTo>
                    <a:pt x="124460" y="1836712"/>
                  </a:lnTo>
                  <a:cubicBezTo>
                    <a:pt x="55880" y="1836712"/>
                    <a:pt x="0" y="1780832"/>
                    <a:pt x="0" y="171225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40149" y="0"/>
                  </a:lnTo>
                  <a:cubicBezTo>
                    <a:pt x="4108729" y="0"/>
                    <a:pt x="4164609" y="55880"/>
                    <a:pt x="4164609" y="124460"/>
                  </a:cubicBezTo>
                  <a:lnTo>
                    <a:pt x="4164609" y="1712252"/>
                  </a:lnTo>
                  <a:cubicBezTo>
                    <a:pt x="4164609" y="1780832"/>
                    <a:pt x="4108729" y="1836712"/>
                    <a:pt x="4040149" y="1836712"/>
                  </a:cubicBezTo>
                  <a:close/>
                </a:path>
              </a:pathLst>
            </a:custGeom>
            <a:solidFill>
              <a:srgbClr val="EDE9DE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0319" r="66" b="2812"/>
          <a:stretch>
            <a:fillRect/>
          </a:stretch>
        </p:blipFill>
        <p:spPr>
          <a:xfrm>
            <a:off x="6376131" y="193702"/>
            <a:ext cx="4951013" cy="81705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6859431" y="376807"/>
            <a:ext cx="3998268" cy="531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69"/>
              </a:lnSpc>
              <a:spcBef>
                <a:spcPct val="0"/>
              </a:spcBef>
            </a:pPr>
            <a:r>
              <a:rPr lang="en-US" sz="4299" spc="343">
                <a:solidFill>
                  <a:srgbClr val="F4D35E"/>
                </a:solidFill>
                <a:latin typeface="Caveat Bold"/>
              </a:rPr>
              <a:t>Bài 2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269915" y="5650594"/>
            <a:ext cx="1656708" cy="122596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65697">
            <a:off x="15148750" y="-580625"/>
            <a:ext cx="4030600" cy="157193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-3064226" y="886849"/>
            <a:ext cx="5626570" cy="30735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9786536">
            <a:off x="-472059" y="6459363"/>
            <a:ext cx="1704921" cy="66705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688059">
            <a:off x="17254221" y="3879091"/>
            <a:ext cx="1457972" cy="570432"/>
          </a:xfrm>
          <a:prstGeom prst="rect">
            <a:avLst/>
          </a:prstGeom>
        </p:spPr>
      </p:pic>
      <p:pic>
        <p:nvPicPr>
          <p:cNvPr id="21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5444" b="31324"/>
          <a:stretch>
            <a:fillRect/>
          </a:stretch>
        </p:blipFill>
        <p:spPr>
          <a:xfrm>
            <a:off x="-149936" y="7962849"/>
            <a:ext cx="18742690" cy="27720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 2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31885035"/>
                  </p:ext>
                </p:extLst>
              </p:nvPr>
            </p:nvGraphicFramePr>
            <p:xfrm>
              <a:off x="1292992" y="1028701"/>
              <a:ext cx="15113222" cy="8432275"/>
            </p:xfrm>
            <a:graphic>
              <a:graphicData uri="http://schemas.openxmlformats.org/drawingml/2006/table">
                <a:tbl>
                  <a:tblPr firstRow="1" bandRow="1">
                    <a:tableStyleId>{775DCB02-9BB8-47FD-8907-85C794F793BA}</a:tableStyleId>
                  </a:tblPr>
                  <a:tblGrid>
                    <a:gridCol w="467953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87707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7830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77830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9567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Hình</a:t>
                          </a:r>
                          <a:r>
                            <a:rPr lang="en-US" sz="3200" baseline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hộp chữ nhật </a:t>
                          </a:r>
                          <a:endParaRPr lang="en-US" sz="3200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3200" b="1" kern="1200">
                              <a:solidFill>
                                <a:schemeClr val="lt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(1)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3200" b="1" kern="1200">
                              <a:solidFill>
                                <a:schemeClr val="lt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(2)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3200" b="1" kern="1200">
                              <a:solidFill>
                                <a:schemeClr val="lt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(3)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2032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Chiều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dài 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 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54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5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5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</a:t>
                          </a:r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cm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0,4 dm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  <a:alpha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44051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Chiều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rộng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 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5400" b="1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400" b="1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𝟐</m:t>
                                  </m:r>
                                </m:num>
                                <m:den>
                                  <m:r>
                                    <a:rPr lang="en-US" sz="5400" b="1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𝟓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16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</a:t>
                          </a:r>
                          <a:r>
                            <a:rPr lang="en-US" sz="4400" b="1" i="0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cm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0,4 dm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2032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Chiều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cao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5 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54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5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</a:t>
                          </a:r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cm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0,4 dm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9567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Chu vi mặt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đáy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14 cm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 cm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1,6 dm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122210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Diện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tích xung quanh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70 cm</a:t>
                          </a:r>
                          <a:r>
                            <a:rPr lang="en-US" sz="4400" b="1" kern="1200" baseline="30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5400" b="1" i="1" kern="1200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400" b="1" i="1" kern="1200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𝟐</m:t>
                                  </m:r>
                                </m:num>
                                <m:den>
                                  <m:r>
                                    <a:rPr lang="en-US" sz="5400" b="1" i="1" kern="1200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𝟑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5400" b="1" i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cm</a:t>
                          </a:r>
                          <a:r>
                            <a:rPr lang="en-US" sz="4400" b="1" kern="1200" baseline="30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0,64 dm</a:t>
                          </a:r>
                          <a:r>
                            <a:rPr lang="en-US" sz="4400" b="1" kern="1200" baseline="30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122210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Diện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tích toàn phần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94 cm</a:t>
                          </a:r>
                          <a:r>
                            <a:rPr lang="en-US" sz="4400" b="1" kern="1200" baseline="30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5400" b="1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400" b="1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𝟖𝟔</m:t>
                                  </m:r>
                                </m:num>
                                <m:den>
                                  <m:r>
                                    <a:rPr lang="en-US" sz="5400" b="1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𝟕𝟓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16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</a:t>
                          </a:r>
                          <a:r>
                            <a:rPr lang="en-US" sz="4400" b="1" i="0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cm</a:t>
                          </a:r>
                          <a:r>
                            <a:rPr lang="en-US" sz="4400" b="1" i="0" kern="1200" baseline="30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  <a:endParaRPr lang="en-US" sz="5400" b="1" baseline="30000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0,96 dm</a:t>
                          </a:r>
                          <a:r>
                            <a:rPr lang="en-US" sz="4400" b="1" kern="1200" baseline="30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 2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31885035"/>
                  </p:ext>
                </p:extLst>
              </p:nvPr>
            </p:nvGraphicFramePr>
            <p:xfrm>
              <a:off x="1292992" y="1028701"/>
              <a:ext cx="15113222" cy="8432275"/>
            </p:xfrm>
            <a:graphic>
              <a:graphicData uri="http://schemas.openxmlformats.org/drawingml/2006/table">
                <a:tbl>
                  <a:tblPr firstRow="1" bandRow="1">
                    <a:tableStyleId>{775DCB02-9BB8-47FD-8907-85C794F793BA}</a:tableStyleId>
                  </a:tblPr>
                  <a:tblGrid>
                    <a:gridCol w="467953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87707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7830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77830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9567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Hình</a:t>
                          </a:r>
                          <a:r>
                            <a:rPr lang="en-US" sz="3200" baseline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hộp chữ nhật </a:t>
                          </a:r>
                          <a:endParaRPr lang="en-US" sz="3200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3200" b="1" kern="1200">
                              <a:solidFill>
                                <a:schemeClr val="lt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(1)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3200" b="1" kern="1200">
                              <a:solidFill>
                                <a:schemeClr val="lt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(2)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3200" b="1" kern="1200">
                              <a:solidFill>
                                <a:schemeClr val="lt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(3)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26034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Chiều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dài 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 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5"/>
                          <a:stretch>
                            <a:fillRect l="-201290" t="-77778" r="-101452" b="-4985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0,4 dm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  <a:alpha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44051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Chiều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rộng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 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5"/>
                          <a:stretch>
                            <a:fillRect l="-201290" t="-155932" r="-101452" b="-3372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0,4 dm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2576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Chiều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cao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5 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5"/>
                          <a:stretch>
                            <a:fillRect l="-201290" t="-291787" r="-101452" b="-2845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0,4 dm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9567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Chu vi mặt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đáy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14 cm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 cm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1,6 dm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Diện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tích xung quanh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70 cm</a:t>
                          </a:r>
                          <a:r>
                            <a:rPr lang="en-US" sz="4400" b="1" kern="1200" baseline="30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5"/>
                          <a:stretch>
                            <a:fillRect l="-201290" t="-460952" r="-101452" b="-105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0,64 dm</a:t>
                          </a:r>
                          <a:r>
                            <a:rPr lang="en-US" sz="4400" b="1" kern="1200" baseline="30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12800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Diện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tích toàn phần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94 cm</a:t>
                          </a:r>
                          <a:r>
                            <a:rPr lang="en-US" sz="4400" b="1" kern="1200" baseline="30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5"/>
                          <a:stretch>
                            <a:fillRect l="-201290" t="-560952" r="-101452" b="-5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0,96 dm</a:t>
                          </a:r>
                          <a:r>
                            <a:rPr lang="en-US" sz="4400" b="1" kern="1200" baseline="30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06" b="70115"/>
          <a:stretch/>
        </p:blipFill>
        <p:spPr>
          <a:xfrm rot="19449510">
            <a:off x="6446804" y="5194721"/>
            <a:ext cx="1629418" cy="23508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7" r="30038" b="69945"/>
          <a:stretch/>
        </p:blipFill>
        <p:spPr>
          <a:xfrm rot="2534455">
            <a:off x="9412957" y="2874252"/>
            <a:ext cx="2038437" cy="25927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59" t="28636" r="19926" b="53138"/>
          <a:stretch/>
        </p:blipFill>
        <p:spPr>
          <a:xfrm>
            <a:off x="6237443" y="8105248"/>
            <a:ext cx="2518617" cy="14478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3" t="47629" r="40952" b="36064"/>
          <a:stretch/>
        </p:blipFill>
        <p:spPr>
          <a:xfrm>
            <a:off x="9147909" y="6909688"/>
            <a:ext cx="2798803" cy="14868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03" r="75641" b="35871"/>
          <a:stretch/>
        </p:blipFill>
        <p:spPr>
          <a:xfrm>
            <a:off x="9422925" y="7914049"/>
            <a:ext cx="2059630" cy="166604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16" t="44512" r="13621" b="37265"/>
          <a:stretch/>
        </p:blipFill>
        <p:spPr>
          <a:xfrm>
            <a:off x="6352948" y="6748198"/>
            <a:ext cx="2287605" cy="15240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0" r="67842" b="54024"/>
          <a:stretch/>
        </p:blipFill>
        <p:spPr>
          <a:xfrm>
            <a:off x="13094540" y="6824399"/>
            <a:ext cx="2563884" cy="13716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0" t="28226" r="40807" b="52589"/>
          <a:stretch/>
        </p:blipFill>
        <p:spPr>
          <a:xfrm>
            <a:off x="13040495" y="8160931"/>
            <a:ext cx="2886128" cy="1524000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766990" y="5445872"/>
            <a:ext cx="2680644" cy="44308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DDA9FCB-4C3F-4181-9352-86CA59AB040D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69" t="64846" r="-6027" b="14006"/>
          <a:stretch/>
        </p:blipFill>
        <p:spPr>
          <a:xfrm>
            <a:off x="13047738" y="5780370"/>
            <a:ext cx="3377774" cy="13009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.00679 C 0.01007 -0.00433 0.04575 -0.01544 0.05859 -0.01544 C 0.13767 -0.01544 0.21936 0.15848 0.21936 0.33287 C 0.21936 0.24506 0.26007 0.15848 0.29835 0.15848 C 0.33906 0.15848 0.37734 0.24629 0.37734 0.33287 C 0.37734 0.2895 0.39774 0.24506 0.41814 0.24506 C 0.43845 0.24506 0.45885 0.28811 0.45885 0.33287 C 0.45885 0.31034 0.46901 0.2895 0.47925 0.2895 C 0.48941 0.2895 0.49965 0.31188 0.49965 0.33287 C 0.49965 0.32145 0.50469 0.31034 0.50981 0.31034 C 0.51241 0.31034 0.51996 0.32145 0.51996 0.33287 C 0.51996 0.327 0.52274 0.32145 0.52509 0.32145 C 0.52509 0.32284 0.53021 0.327 0.53021 0.33287 C 0.53021 0.32993 0.53021 0.327 0.5329 0.327 C 0.5329 0.32839 0.5355 0.32993 0.5355 0.33287 C 0.5355 0.33148 0.5355 0.32993 0.5355 0.32855 C 0.53819 0.32855 0.53819 0.32993 0.53819 0.33148 C 0.5408 0.33148 0.5408 0.33009 0.5408 0.32855 C 0.54358 0.32855 0.54358 0.32993 0.54358 0.33148 " pathEditMode="relative" rAng="0" ptsTypes="AAAAAAAAAAAAAAAAAAA">
                                      <p:cBhvr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79" y="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7 0.02114 C 0.00642 0.00247 0.02899 -0.01605 0.03707 -0.01605 C 0.08707 -0.01605 0.1388 0.27438 0.1388 0.56482 C 0.1388 0.41852 0.16458 0.27438 0.1888 0.27438 C 0.21458 0.27438 0.2388 0.42053 0.2388 0.56482 C 0.2388 0.49259 0.25174 0.41852 0.26458 0.41852 C 0.27752 0.41852 0.29036 0.49059 0.29036 0.56482 C 0.29036 0.52747 0.29679 0.49259 0.30321 0.49259 C 0.30972 0.49259 0.31615 0.52994 0.31615 0.56482 C 0.31615 0.54614 0.31936 0.52747 0.32257 0.52747 C 0.3243 0.52747 0.32899 0.54614 0.32899 0.56482 C 0.32899 0.5554 0.33073 0.54614 0.33229 0.54614 C 0.33229 0.5483 0.3355 0.5554 0.3355 0.56482 C 0.3355 0.56003 0.3355 0.5554 0.33715 0.5554 C 0.33715 0.55756 0.3388 0.56003 0.3388 0.56482 C 0.3388 0.56266 0.3388 0.56003 0.3388 0.55787 C 0.34054 0.55787 0.34054 0.56003 0.34054 0.56266 C 0.34219 0.56266 0.34219 0.5605 0.34219 0.55787 C 0.34392 0.55787 0.34392 0.56003 0.34392 0.56266 " pathEditMode="relative" rAng="0" ptsTypes="AAAAAAAAAAAAAAAAAAA">
                                      <p:cBhvr>
                                        <p:cTn id="4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96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7 0.00278 C 0.00547 -0.00663 0.02491 -0.01605 0.03186 -0.01605 C 0.07483 -0.01605 0.11927 0.13056 0.11927 0.27732 C 0.11927 0.2034 0.14141 0.13056 0.16224 0.13056 C 0.18437 0.13056 0.20521 0.20448 0.20521 0.27732 C 0.20521 0.2409 0.21623 0.2034 0.22734 0.2034 C 0.23837 0.2034 0.24948 0.23982 0.24948 0.27732 C 0.24948 0.25833 0.25503 0.2409 0.2605 0.2409 C 0.26606 0.2409 0.27161 0.25972 0.27161 0.27732 C 0.27161 0.26775 0.27439 0.25833 0.27717 0.25833 C 0.27856 0.25833 0.28273 0.26775 0.28273 0.27732 C 0.28273 0.27253 0.28411 0.26775 0.28542 0.26775 C 0.28542 0.26898 0.28819 0.27253 0.28819 0.27732 C 0.28819 0.27485 0.28819 0.27253 0.28967 0.27253 C 0.28967 0.27361 0.29115 0.27485 0.29115 0.27732 C 0.29115 0.27608 0.29115 0.27485 0.29115 0.27377 C 0.29253 0.27377 0.29253 0.27485 0.29253 0.27608 C 0.29401 0.27608 0.29401 0.275 0.29401 0.27377 C 0.29549 0.27377 0.29549 0.27485 0.29549 0.27608 " pathEditMode="relative" rAng="0" ptsTypes="AAAAAAAAAAAAAAAAAAA">
                                      <p:cBhvr>
                                        <p:cTn id="4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154 C 0.00954 -0.00879 0.04305 -0.01605 0.05512 -0.01605 C 0.12942 -0.01605 0.20625 0.09692 0.20625 0.21003 C 0.20625 0.15309 0.24461 0.09692 0.28064 0.09692 C 0.31892 0.09692 0.35494 0.15386 0.35494 0.21003 C 0.35494 0.18195 0.37404 0.15309 0.39323 0.15309 C 0.41241 0.15309 0.43151 0.18102 0.43151 0.21003 C 0.43151 0.19537 0.44114 0.18195 0.45069 0.18195 C 0.46024 0.18195 0.46987 0.19645 0.46987 0.21003 C 0.46987 0.20263 0.47465 0.19537 0.47942 0.19537 C 0.48194 0.19537 0.48897 0.20263 0.48897 0.21003 C 0.48897 0.20633 0.49149 0.20263 0.49375 0.20263 C 0.49375 0.20355 0.49861 0.20633 0.49861 0.21003 C 0.49861 0.20818 0.49861 0.20633 0.50104 0.20633 C 0.50104 0.2071 0.50355 0.20818 0.50355 0.21003 C 0.50355 0.20911 0.50355 0.20818 0.50355 0.20726 C 0.50607 0.20726 0.50607 0.20818 0.50607 0.20911 C 0.50859 0.20911 0.50859 0.20834 0.50859 0.20726 C 0.51111 0.20726 0.51111 0.20818 0.51111 0.20911 " pathEditMode="relative" rAng="0" ptsTypes="AAAAAAAAAAAAAAAAAAA">
                                      <p:cBhvr>
                                        <p:cTn id="5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56" y="98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818 C 0.01015 -0.01219 0.04592 -0.01605 0.05885 -0.01605 C 0.13819 -0.01605 0.22022 0.0463 0.22022 0.1088 C 0.22022 0.07732 0.26111 0.0463 0.29948 0.0463 C 0.34045 0.0463 0.37882 0.07778 0.37882 0.1088 C 0.37882 0.09321 0.3993 0.07732 0.4197 0.07732 C 0.44019 0.07732 0.46067 0.09275 0.46067 0.1088 C 0.46067 0.10077 0.47083 0.09321 0.48107 0.09321 C 0.49132 0.09321 0.50156 0.10124 0.50156 0.1088 C 0.50156 0.10479 0.50659 0.10077 0.51171 0.10077 C 0.51441 0.10077 0.52196 0.10479 0.52196 0.1088 C 0.52196 0.10679 0.52465 0.10479 0.52708 0.10479 C 0.52708 0.10525 0.5322 0.10679 0.5322 0.1088 C 0.5322 0.10772 0.5322 0.10679 0.53489 0.10679 C 0.53489 0.10726 0.5375 0.10772 0.5375 0.1088 C 0.5375 0.10834 0.5375 0.10772 0.5375 0.10726 C 0.54019 0.10726 0.54019 0.10772 0.54019 0.10834 C 0.54288 0.10834 0.54288 0.10787 0.54288 0.10726 C 0.54557 0.10726 0.54557 0.10772 0.54557 0.10834 " pathEditMode="relative" rAng="0" ptsTypes="AAAAAAAAAAAAAAAAAAA">
                                      <p:cBhvr>
                                        <p:cTn id="5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74" y="54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0.00633 C 0.00651 -0.01127 0.02934 -0.01605 0.03758 -0.01605 C 0.08828 -0.01605 0.14062 0.06003 0.14062 0.13626 C 0.14062 0.09784 0.16675 0.06003 0.19132 0.06003 C 0.21745 0.06003 0.24201 0.09846 0.24201 0.13626 C 0.24201 0.11728 0.25503 0.09784 0.26814 0.09784 C 0.28116 0.09784 0.29427 0.11667 0.29427 0.13626 C 0.29427 0.12639 0.30078 0.11728 0.30729 0.11728 C 0.3138 0.11728 0.3204 0.127 0.3204 0.13626 C 0.3204 0.13133 0.32361 0.12639 0.32691 0.12639 C 0.32864 0.12639 0.33342 0.13133 0.33342 0.13626 C 0.33342 0.13379 0.33515 0.13133 0.33672 0.13133 C 0.33672 0.13179 0.33993 0.13379 0.33993 0.13626 C 0.33993 0.13503 0.33993 0.13379 0.34166 0.13379 C 0.34166 0.13426 0.3434 0.13503 0.3434 0.13626 C 0.3434 0.13565 0.3434 0.13503 0.3434 0.13441 C 0.34505 0.13441 0.34505 0.13503 0.34505 0.13565 C 0.34679 0.13565 0.34679 0.13503 0.34679 0.13441 C 0.34852 0.13441 0.34852 0.13503 0.34852 0.13565 " pathEditMode="relative" rAng="0" ptsTypes="AAAAAAAAAAAAAAAAAAA">
                                      <p:cBhvr>
                                        <p:cTn id="6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22" y="6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555 C 0.00382 -0.0108 0.01745 -0.01605 0.02231 -0.01605 C 0.05243 -0.01605 0.08359 0.06621 0.08359 0.14861 C 0.08359 0.1071 0.09905 0.06621 0.11372 0.06621 C 0.12917 0.06621 0.14384 0.10772 0.14384 0.14861 C 0.14384 0.12809 0.15156 0.1071 0.15929 0.1071 C 0.1671 0.1071 0.17483 0.12747 0.17483 0.14861 C 0.17483 0.13797 0.17873 0.12809 0.18264 0.12809 C 0.18646 0.12809 0.19037 0.13874 0.19037 0.14861 C 0.19037 0.14321 0.19228 0.13797 0.19427 0.13797 C 0.19523 0.13797 0.19809 0.14321 0.19809 0.14861 C 0.19809 0.14584 0.19913 0.14321 0.20009 0.14321 C 0.20009 0.14383 0.202 0.14584 0.202 0.14861 C 0.202 0.14722 0.202 0.14584 0.20304 0.14584 C 0.20304 0.14645 0.20408 0.14722 0.20408 0.14861 C 0.20408 0.148 0.20408 0.14722 0.20408 0.14661 C 0.20504 0.14661 0.20504 0.14722 0.20504 0.148 C 0.20608 0.148 0.20608 0.14738 0.20608 0.14661 C 0.20712 0.14661 0.20712 0.14722 0.20712 0.148 " pathEditMode="relative" rAng="0" ptsTypes="AAAAAAAAAAAAAAAAAAA">
                                      <p:cBhvr>
                                        <p:cTn id="6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56" y="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01991 C 0.00364 -0.01806 0.0164 -0.01605 0.021 -0.01605 C 0.0493 -0.01605 0.07856 -0.04506 0.07856 -0.07408 C 0.07856 -0.05957 0.09314 -0.04506 0.10685 -0.04506 C 0.12144 -0.04506 0.13515 -0.05972 0.13515 -0.07408 C 0.13515 -0.06698 0.14245 -0.05957 0.14974 -0.05957 C 0.15703 -0.05957 0.16432 -0.06667 0.16432 -0.07408 C 0.16432 -0.07037 0.16805 -0.06698 0.1717 -0.06698 C 0.17534 -0.06698 0.17899 -0.07068 0.17899 -0.07408 C 0.17899 -0.07222 0.18081 -0.07037 0.18264 -0.07037 C 0.18359 -0.07037 0.18628 -0.07222 0.18628 -0.07408 C 0.18628 -0.07315 0.18724 -0.07222 0.1881 -0.07222 C 0.1881 -0.07253 0.18993 -0.07315 0.18993 -0.07408 C 0.18993 -0.07361 0.18993 -0.07315 0.19088 -0.07315 C 0.19088 -0.07346 0.19184 -0.07361 0.19184 -0.07408 C 0.19184 -0.07392 0.19184 -0.07361 0.19184 -0.07346 C 0.19279 -0.07346 0.19279 -0.07361 0.19279 -0.07392 C 0.19375 -0.07392 0.19375 -0.07377 0.19375 -0.07346 C 0.1947 -0.07346 0.1947 -0.07361 0.1947 -0.07392 " pathEditMode="relative" rAng="0" ptsTypes="AAAAAAAAAAAAAAAAAAA">
                                      <p:cBhvr>
                                        <p:cTn id="7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31" y="-25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5" t="11266" r="696" b="561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35909" y="1811748"/>
            <a:ext cx="10391494" cy="5156790"/>
            <a:chOff x="0" y="0"/>
            <a:chExt cx="2995910" cy="17443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5910" cy="1744396"/>
            </a:xfrm>
            <a:custGeom>
              <a:avLst/>
              <a:gdLst/>
              <a:ahLst/>
              <a:cxnLst/>
              <a:rect l="l" t="t" r="r" b="b"/>
              <a:pathLst>
                <a:path w="2995910" h="1744396">
                  <a:moveTo>
                    <a:pt x="2871450" y="1744395"/>
                  </a:moveTo>
                  <a:lnTo>
                    <a:pt x="124460" y="1744395"/>
                  </a:lnTo>
                  <a:cubicBezTo>
                    <a:pt x="55880" y="1744395"/>
                    <a:pt x="0" y="1688516"/>
                    <a:pt x="0" y="161993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71450" y="0"/>
                  </a:lnTo>
                  <a:cubicBezTo>
                    <a:pt x="2940030" y="0"/>
                    <a:pt x="2995910" y="55880"/>
                    <a:pt x="2995910" y="124460"/>
                  </a:cubicBezTo>
                  <a:lnTo>
                    <a:pt x="2995910" y="1619936"/>
                  </a:lnTo>
                  <a:cubicBezTo>
                    <a:pt x="2995910" y="1688516"/>
                    <a:pt x="2940030" y="1744396"/>
                    <a:pt x="2871450" y="1744396"/>
                  </a:cubicBezTo>
                  <a:close/>
                </a:path>
              </a:pathLst>
            </a:custGeom>
            <a:solidFill>
              <a:srgbClr val="EAD3B5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248691" y="7943862"/>
            <a:ext cx="3110321" cy="90588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660009" y="7943862"/>
            <a:ext cx="3110321" cy="9058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6140359">
            <a:off x="13166347" y="6287808"/>
            <a:ext cx="2712611" cy="852687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608698" y="8212085"/>
            <a:ext cx="2412377" cy="474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19"/>
              </a:lnSpc>
              <a:spcBef>
                <a:spcPct val="0"/>
              </a:spcBef>
            </a:pPr>
            <a:r>
              <a:rPr lang="en-US" sz="3799" spc="303">
                <a:solidFill>
                  <a:srgbClr val="F4D35E"/>
                </a:solidFill>
                <a:latin typeface="Caveat Bold"/>
              </a:rPr>
              <a:t>YES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008981" y="8212105"/>
            <a:ext cx="2412377" cy="474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19"/>
              </a:lnSpc>
              <a:spcBef>
                <a:spcPct val="0"/>
              </a:spcBef>
            </a:pPr>
            <a:r>
              <a:rPr lang="en-US" sz="3799" u="none" spc="303">
                <a:solidFill>
                  <a:srgbClr val="F4D35E"/>
                </a:solidFill>
                <a:latin typeface="Caveat Bold"/>
              </a:rPr>
              <a:t>NO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339962" y="8232066"/>
            <a:ext cx="1251343" cy="424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70"/>
              </a:lnSpc>
              <a:spcBef>
                <a:spcPct val="0"/>
              </a:spcBef>
            </a:pPr>
            <a:r>
              <a:rPr lang="en-US" sz="3412" spc="272">
                <a:solidFill>
                  <a:srgbClr val="575A21"/>
                </a:solidFill>
                <a:latin typeface="Caveat Bold"/>
              </a:rPr>
              <a:t>OR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423013" y="2285935"/>
            <a:ext cx="599929" cy="59009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674641">
            <a:off x="16637791" y="3970450"/>
            <a:ext cx="631518" cy="62116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835695">
            <a:off x="10935160" y="6964089"/>
            <a:ext cx="1495854" cy="150957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303980" y="2021298"/>
            <a:ext cx="509795" cy="46901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1"/>
          <a:srcRect l="5580"/>
          <a:stretch>
            <a:fillRect/>
          </a:stretch>
        </p:blipFill>
        <p:spPr>
          <a:xfrm rot="-84276">
            <a:off x="-4099286" y="-4741762"/>
            <a:ext cx="8719444" cy="642969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3258" b="3258"/>
          <a:stretch>
            <a:fillRect/>
          </a:stretch>
        </p:blipFill>
        <p:spPr>
          <a:xfrm rot="-5245725">
            <a:off x="-180591" y="-679630"/>
            <a:ext cx="5600306" cy="32201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168282" y="2021298"/>
            <a:ext cx="509795" cy="46901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3258" b="3258"/>
          <a:stretch>
            <a:fillRect/>
          </a:stretch>
        </p:blipFill>
        <p:spPr>
          <a:xfrm rot="-5245725">
            <a:off x="6683711" y="-679630"/>
            <a:ext cx="5600306" cy="32201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-508235" y="7321812"/>
            <a:ext cx="2995750" cy="3037516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306675">
            <a:off x="1244225" y="3030774"/>
            <a:ext cx="558208" cy="69128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459658">
            <a:off x="15908485" y="2322373"/>
            <a:ext cx="612244" cy="979591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0">
            <a:alphaModFix amt="7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t="33792"/>
          <a:stretch>
            <a:fillRect/>
          </a:stretch>
        </p:blipFill>
        <p:spPr>
          <a:xfrm>
            <a:off x="4500151" y="1508979"/>
            <a:ext cx="2967198" cy="569707"/>
          </a:xfrm>
          <a:prstGeom prst="rect">
            <a:avLst/>
          </a:prstGeom>
        </p:spPr>
      </p:pic>
      <p:sp>
        <p:nvSpPr>
          <p:cNvPr id="31" name="TextBox 8"/>
          <p:cNvSpPr txBox="1"/>
          <p:nvPr/>
        </p:nvSpPr>
        <p:spPr>
          <a:xfrm>
            <a:off x="1295400" y="2247900"/>
            <a:ext cx="9483641" cy="5078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800"/>
              </a:lnSpc>
              <a:spcBef>
                <a:spcPct val="0"/>
              </a:spcBef>
            </a:pPr>
            <a:r>
              <a:rPr lang="en-US" sz="16500" u="none" spc="412">
                <a:solidFill>
                  <a:srgbClr val="70523C"/>
                </a:solidFill>
                <a:latin typeface="Baloo" panose="020B0604020202020204" charset="0"/>
                <a:cs typeface="Baloo" panose="020B0604020202020204" charset="0"/>
              </a:rPr>
              <a:t>Kiếm cành hoa</a:t>
            </a:r>
          </a:p>
        </p:txBody>
      </p:sp>
      <p:pic>
        <p:nvPicPr>
          <p:cNvPr id="32" name="Picture 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050072" y="1463367"/>
            <a:ext cx="2783877" cy="2556106"/>
          </a:xfrm>
          <a:prstGeom prst="rect">
            <a:avLst/>
          </a:prstGeom>
        </p:spPr>
      </p:pic>
      <p:pic>
        <p:nvPicPr>
          <p:cNvPr id="33" name="Picture 7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 flipH="1">
            <a:off x="8297285" y="1099290"/>
            <a:ext cx="3608880" cy="2978830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0641939" y="4543086"/>
            <a:ext cx="5415396" cy="5447171"/>
          </a:xfrm>
          <a:prstGeom prst="rect">
            <a:avLst/>
          </a:prstGeom>
        </p:spPr>
      </p:pic>
      <p:pic>
        <p:nvPicPr>
          <p:cNvPr id="35" name="Picture 12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7008981" y="7357471"/>
            <a:ext cx="2385644" cy="1517866"/>
          </a:xfrm>
          <a:prstGeom prst="rect">
            <a:avLst/>
          </a:prstGeom>
        </p:spPr>
      </p:pic>
      <p:pic>
        <p:nvPicPr>
          <p:cNvPr id="36" name="Picture 12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 flipH="1">
            <a:off x="2907057" y="7349271"/>
            <a:ext cx="2385644" cy="1517866"/>
          </a:xfrm>
          <a:prstGeom prst="rect">
            <a:avLst/>
          </a:prstGeom>
        </p:spPr>
      </p:pic>
      <p:pic>
        <p:nvPicPr>
          <p:cNvPr id="37" name="Picture 12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14639241" y="5983034"/>
            <a:ext cx="4491726" cy="4340130"/>
          </a:xfrm>
          <a:prstGeom prst="rect">
            <a:avLst/>
          </a:prstGeom>
        </p:spPr>
      </p:pic>
      <p:pic>
        <p:nvPicPr>
          <p:cNvPr id="38" name="Picture 9"/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>
          <a:xfrm>
            <a:off x="13131465" y="-321438"/>
            <a:ext cx="5207829" cy="49821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5" t="11266" r="696" b="5617"/>
          <a:stretch>
            <a:fillRect/>
          </a:stretch>
        </p:blipFill>
        <p:spPr>
          <a:xfrm>
            <a:off x="-11784" y="60396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1" t="12696" r="578" b="2812"/>
          <a:stretch>
            <a:fillRect/>
          </a:stretch>
        </p:blipFill>
        <p:spPr>
          <a:xfrm>
            <a:off x="7553964" y="246296"/>
            <a:ext cx="3156504" cy="7782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6119990">
            <a:off x="14549735" y="-4507278"/>
            <a:ext cx="2883798" cy="906498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867204" y="469438"/>
            <a:ext cx="2530024" cy="474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60"/>
              </a:lnSpc>
              <a:spcBef>
                <a:spcPct val="0"/>
              </a:spcBef>
            </a:pPr>
            <a:r>
              <a:rPr lang="en-US" sz="4800" spc="272">
                <a:solidFill>
                  <a:srgbClr val="F4D35E"/>
                </a:solidFill>
                <a:latin typeface="Caveat Bold"/>
              </a:rPr>
              <a:t>Bài 3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654299">
            <a:off x="-1720520" y="-628928"/>
            <a:ext cx="5292726" cy="27323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l="65221" r="7718"/>
          <a:stretch>
            <a:fillRect/>
          </a:stretch>
        </p:blipFill>
        <p:spPr>
          <a:xfrm rot="-5400000">
            <a:off x="6520851" y="-4143271"/>
            <a:ext cx="5222730" cy="1754483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516446" y="2356374"/>
            <a:ext cx="15476153" cy="43211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5400">
                <a:solidFill>
                  <a:srgbClr val="764F36"/>
                </a:solidFill>
                <a:latin typeface="Baloo" panose="020B0604020202020204" charset="0"/>
                <a:cs typeface="Baloo" panose="020B0604020202020204" charset="0"/>
              </a:rPr>
              <a:t>Một hình lập phương có cạnh 4 cm, nếu gấp cạnh của hình lập phương lên 3 lần thì diện tích xung quanh và diện tích toàn phần của nó gấp lên bao nhiêu lần. Tại sao?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10800000">
            <a:off x="561639" y="2232393"/>
            <a:ext cx="752969" cy="754696"/>
          </a:xfrm>
          <a:prstGeom prst="rect">
            <a:avLst/>
          </a:prstGeom>
        </p:spPr>
      </p:pic>
      <p:pic>
        <p:nvPicPr>
          <p:cNvPr id="28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588007" y="-974022"/>
            <a:ext cx="7245514" cy="4286928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7105" y="133613"/>
            <a:ext cx="3533615" cy="3530671"/>
          </a:xfrm>
          <a:prstGeom prst="rect">
            <a:avLst/>
          </a:prstGeom>
        </p:spPr>
      </p:pic>
      <p:pic>
        <p:nvPicPr>
          <p:cNvPr id="27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1203420" y="6279921"/>
            <a:ext cx="4258525" cy="4114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5004129">
            <a:off x="-1812321" y="5251898"/>
            <a:ext cx="3624643" cy="11393769"/>
          </a:xfrm>
          <a:prstGeom prst="rect">
            <a:avLst/>
          </a:prstGeom>
        </p:spPr>
      </p:pic>
      <p:pic>
        <p:nvPicPr>
          <p:cNvPr id="30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362592" y="7240511"/>
            <a:ext cx="6930894" cy="3271958"/>
          </a:xfrm>
          <a:prstGeom prst="rect">
            <a:avLst/>
          </a:prstGeom>
        </p:spPr>
      </p:pic>
      <p:pic>
        <p:nvPicPr>
          <p:cNvPr id="31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798020" y="8945874"/>
            <a:ext cx="4910828" cy="1528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5" t="11266" r="696" b="5617"/>
          <a:stretch>
            <a:fillRect/>
          </a:stretch>
        </p:blipFill>
        <p:spPr>
          <a:xfrm>
            <a:off x="-11784" y="60396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6119990">
            <a:off x="14549735" y="-4507278"/>
            <a:ext cx="2883798" cy="90649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654299">
            <a:off x="-1720520" y="-628928"/>
            <a:ext cx="5292726" cy="27323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0800000">
            <a:off x="561639" y="2232393"/>
            <a:ext cx="752969" cy="754696"/>
          </a:xfrm>
          <a:prstGeom prst="rect">
            <a:avLst/>
          </a:prstGeom>
        </p:spPr>
      </p:pic>
      <p:pic>
        <p:nvPicPr>
          <p:cNvPr id="27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203420" y="6279921"/>
            <a:ext cx="4258525" cy="4114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5004129">
            <a:off x="-1812321" y="5251898"/>
            <a:ext cx="3624643" cy="11393769"/>
          </a:xfrm>
          <a:prstGeom prst="rect">
            <a:avLst/>
          </a:prstGeom>
        </p:spPr>
      </p:pic>
      <p:pic>
        <p:nvPicPr>
          <p:cNvPr id="31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98020" y="8945874"/>
            <a:ext cx="4910828" cy="1528495"/>
          </a:xfrm>
          <a:prstGeom prst="rect">
            <a:avLst/>
          </a:prstGeom>
        </p:spPr>
      </p:pic>
      <p:pic>
        <p:nvPicPr>
          <p:cNvPr id="23" name="Picture 25"/>
          <p:cNvPicPr>
            <a:picLocks noChangeAspect="1"/>
          </p:cNvPicPr>
          <p:nvPr/>
        </p:nvPicPr>
        <p:blipFill>
          <a:blip r:embed="rId10">
            <a:alphaModFix amt="50000"/>
          </a:blip>
          <a:srcRect b="23391"/>
          <a:stretch>
            <a:fillRect/>
          </a:stretch>
        </p:blipFill>
        <p:spPr>
          <a:xfrm rot="-2016364">
            <a:off x="2337209" y="1498383"/>
            <a:ext cx="1586266" cy="43264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7105" y="133613"/>
            <a:ext cx="3533615" cy="3530671"/>
          </a:xfrm>
          <a:prstGeom prst="rect">
            <a:avLst/>
          </a:prstGeom>
        </p:spPr>
      </p:pic>
      <p:pic>
        <p:nvPicPr>
          <p:cNvPr id="28" name="Picture 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2438069">
            <a:off x="12950107" y="-1528291"/>
            <a:ext cx="7245514" cy="4286928"/>
          </a:xfrm>
          <a:prstGeom prst="rect">
            <a:avLst/>
          </a:prstGeom>
        </p:spPr>
      </p:pic>
      <p:pic>
        <p:nvPicPr>
          <p:cNvPr id="30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362592" y="7240511"/>
            <a:ext cx="6930894" cy="3271958"/>
          </a:xfrm>
          <a:prstGeom prst="rect">
            <a:avLst/>
          </a:prstGeom>
        </p:spPr>
      </p:pic>
      <p:grpSp>
        <p:nvGrpSpPr>
          <p:cNvPr id="17" name="Group 7"/>
          <p:cNvGrpSpPr/>
          <p:nvPr/>
        </p:nvGrpSpPr>
        <p:grpSpPr>
          <a:xfrm>
            <a:off x="1484355" y="502552"/>
            <a:ext cx="16241599" cy="8443322"/>
            <a:chOff x="-3810" y="0"/>
            <a:chExt cx="9377502" cy="4448305"/>
          </a:xfrm>
        </p:grpSpPr>
        <p:sp>
          <p:nvSpPr>
            <p:cNvPr id="19" name="Freeform 8"/>
            <p:cNvSpPr/>
            <p:nvPr/>
          </p:nvSpPr>
          <p:spPr>
            <a:xfrm>
              <a:off x="25400" y="571987"/>
              <a:ext cx="9348292" cy="3876318"/>
            </a:xfrm>
            <a:custGeom>
              <a:avLst/>
              <a:gdLst/>
              <a:ahLst/>
              <a:cxnLst/>
              <a:rect l="l" t="t" r="r" b="b"/>
              <a:pathLst>
                <a:path w="9348292" h="3876318">
                  <a:moveTo>
                    <a:pt x="9348292" y="3876318"/>
                  </a:moveTo>
                  <a:lnTo>
                    <a:pt x="0" y="3868698"/>
                  </a:lnTo>
                  <a:lnTo>
                    <a:pt x="0" y="1357635"/>
                  </a:lnTo>
                  <a:lnTo>
                    <a:pt x="17780" y="19050"/>
                  </a:lnTo>
                  <a:lnTo>
                    <a:pt x="4659849" y="0"/>
                  </a:lnTo>
                  <a:lnTo>
                    <a:pt x="9329242" y="5080"/>
                  </a:lnTo>
                  <a:close/>
                </a:path>
              </a:pathLst>
            </a:custGeom>
            <a:solidFill>
              <a:srgbClr val="A28256"/>
            </a:solidFill>
          </p:spPr>
        </p:sp>
        <p:sp>
          <p:nvSpPr>
            <p:cNvPr id="20" name="Freeform 9"/>
            <p:cNvSpPr/>
            <p:nvPr/>
          </p:nvSpPr>
          <p:spPr>
            <a:xfrm>
              <a:off x="-3810" y="0"/>
              <a:ext cx="9377502" cy="3902988"/>
            </a:xfrm>
            <a:custGeom>
              <a:avLst/>
              <a:gdLst/>
              <a:ahLst/>
              <a:cxnLst/>
              <a:rect l="l" t="t" r="r" b="b"/>
              <a:pathLst>
                <a:path w="9377502" h="3902988">
                  <a:moveTo>
                    <a:pt x="9343212" y="21590"/>
                  </a:moveTo>
                  <a:cubicBezTo>
                    <a:pt x="9344482" y="34290"/>
                    <a:pt x="9344482" y="44450"/>
                    <a:pt x="9345752" y="54610"/>
                  </a:cubicBezTo>
                  <a:cubicBezTo>
                    <a:pt x="9348292" y="122782"/>
                    <a:pt x="9349562" y="207415"/>
                    <a:pt x="9352102" y="289026"/>
                  </a:cubicBezTo>
                  <a:cubicBezTo>
                    <a:pt x="9352102" y="406908"/>
                    <a:pt x="9364802" y="2731300"/>
                    <a:pt x="9371152" y="2849182"/>
                  </a:cubicBezTo>
                  <a:cubicBezTo>
                    <a:pt x="9377502" y="3027517"/>
                    <a:pt x="9373692" y="3208874"/>
                    <a:pt x="9373692" y="3387208"/>
                  </a:cubicBezTo>
                  <a:cubicBezTo>
                    <a:pt x="9373692" y="3544384"/>
                    <a:pt x="9374962" y="3689470"/>
                    <a:pt x="9376232" y="3842028"/>
                  </a:cubicBezTo>
                  <a:cubicBezTo>
                    <a:pt x="9376232" y="3863618"/>
                    <a:pt x="9376232" y="3877588"/>
                    <a:pt x="9376232" y="3901718"/>
                  </a:cubicBezTo>
                  <a:cubicBezTo>
                    <a:pt x="9353372" y="3901718"/>
                    <a:pt x="9333052" y="3902988"/>
                    <a:pt x="9287877" y="3901718"/>
                  </a:cubicBezTo>
                  <a:cubicBezTo>
                    <a:pt x="8810307" y="3896638"/>
                    <a:pt x="8325390" y="3902988"/>
                    <a:pt x="7847820" y="3897908"/>
                  </a:cubicBezTo>
                  <a:cubicBezTo>
                    <a:pt x="7561279" y="3894098"/>
                    <a:pt x="7282084" y="3896638"/>
                    <a:pt x="6995542" y="3894098"/>
                  </a:cubicBezTo>
                  <a:cubicBezTo>
                    <a:pt x="6863292" y="3892828"/>
                    <a:pt x="6731042" y="3891558"/>
                    <a:pt x="6598792" y="3890288"/>
                  </a:cubicBezTo>
                  <a:cubicBezTo>
                    <a:pt x="6517973" y="3890288"/>
                    <a:pt x="6444500" y="3891558"/>
                    <a:pt x="6363681" y="3891558"/>
                  </a:cubicBezTo>
                  <a:cubicBezTo>
                    <a:pt x="6157958" y="3890288"/>
                    <a:pt x="5592222" y="3891558"/>
                    <a:pt x="5386500" y="3890288"/>
                  </a:cubicBezTo>
                  <a:cubicBezTo>
                    <a:pt x="5239555" y="3889018"/>
                    <a:pt x="2300665" y="3897908"/>
                    <a:pt x="2153720" y="3896638"/>
                  </a:cubicBezTo>
                  <a:cubicBezTo>
                    <a:pt x="2116984" y="3896638"/>
                    <a:pt x="2072901" y="3897908"/>
                    <a:pt x="2036165" y="3897908"/>
                  </a:cubicBezTo>
                  <a:cubicBezTo>
                    <a:pt x="1947998" y="3897908"/>
                    <a:pt x="1867179" y="3899178"/>
                    <a:pt x="1779012" y="3899178"/>
                  </a:cubicBezTo>
                  <a:cubicBezTo>
                    <a:pt x="1558595" y="3899178"/>
                    <a:pt x="1345525" y="3897908"/>
                    <a:pt x="1125109" y="3896638"/>
                  </a:cubicBezTo>
                  <a:cubicBezTo>
                    <a:pt x="992859" y="3895368"/>
                    <a:pt x="860609" y="3894098"/>
                    <a:pt x="735706" y="3892828"/>
                  </a:cubicBezTo>
                  <a:cubicBezTo>
                    <a:pt x="500595" y="3891558"/>
                    <a:pt x="265483" y="3890288"/>
                    <a:pt x="48260" y="3890288"/>
                  </a:cubicBezTo>
                  <a:cubicBezTo>
                    <a:pt x="38100" y="3890288"/>
                    <a:pt x="29210" y="3890288"/>
                    <a:pt x="19050" y="3889018"/>
                  </a:cubicBezTo>
                  <a:cubicBezTo>
                    <a:pt x="10160" y="3887748"/>
                    <a:pt x="5080" y="3881398"/>
                    <a:pt x="7620" y="3872508"/>
                  </a:cubicBezTo>
                  <a:cubicBezTo>
                    <a:pt x="16510" y="3840600"/>
                    <a:pt x="12700" y="3765035"/>
                    <a:pt x="11430" y="3686447"/>
                  </a:cubicBezTo>
                  <a:cubicBezTo>
                    <a:pt x="10160" y="3526248"/>
                    <a:pt x="6350" y="3369072"/>
                    <a:pt x="7620" y="3208874"/>
                  </a:cubicBezTo>
                  <a:cubicBezTo>
                    <a:pt x="5080" y="3009381"/>
                    <a:pt x="0" y="539903"/>
                    <a:pt x="7620" y="337388"/>
                  </a:cubicBezTo>
                  <a:cubicBezTo>
                    <a:pt x="8890" y="298094"/>
                    <a:pt x="7620" y="255777"/>
                    <a:pt x="8890" y="216483"/>
                  </a:cubicBezTo>
                  <a:cubicBezTo>
                    <a:pt x="10160" y="153008"/>
                    <a:pt x="12700" y="834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803" y="30480"/>
                    <a:pt x="199358" y="29210"/>
                  </a:cubicBezTo>
                  <a:cubicBezTo>
                    <a:pt x="397733" y="25400"/>
                    <a:pt x="596109" y="22860"/>
                    <a:pt x="801831" y="20320"/>
                  </a:cubicBezTo>
                  <a:cubicBezTo>
                    <a:pt x="941428" y="17780"/>
                    <a:pt x="1081025" y="16510"/>
                    <a:pt x="1213276" y="13970"/>
                  </a:cubicBezTo>
                  <a:cubicBezTo>
                    <a:pt x="1345526" y="11430"/>
                    <a:pt x="1485123" y="8890"/>
                    <a:pt x="1617373" y="8890"/>
                  </a:cubicBezTo>
                  <a:cubicBezTo>
                    <a:pt x="1764317" y="7620"/>
                    <a:pt x="1911262" y="10160"/>
                    <a:pt x="2058207" y="8890"/>
                  </a:cubicBezTo>
                  <a:cubicBezTo>
                    <a:pt x="2241887" y="8890"/>
                    <a:pt x="5570180" y="6350"/>
                    <a:pt x="5753861" y="5080"/>
                  </a:cubicBezTo>
                  <a:cubicBezTo>
                    <a:pt x="5930194" y="3810"/>
                    <a:pt x="6106528" y="2540"/>
                    <a:pt x="6290208" y="2540"/>
                  </a:cubicBezTo>
                  <a:cubicBezTo>
                    <a:pt x="6591445" y="1270"/>
                    <a:pt x="6885334" y="0"/>
                    <a:pt x="7186570" y="0"/>
                  </a:cubicBezTo>
                  <a:cubicBezTo>
                    <a:pt x="7311473" y="0"/>
                    <a:pt x="7443723" y="2540"/>
                    <a:pt x="7568626" y="2540"/>
                  </a:cubicBezTo>
                  <a:cubicBezTo>
                    <a:pt x="7913946" y="3810"/>
                    <a:pt x="8266613" y="5080"/>
                    <a:pt x="8611932" y="7620"/>
                  </a:cubicBezTo>
                  <a:cubicBezTo>
                    <a:pt x="8795612" y="8890"/>
                    <a:pt x="8979293" y="12700"/>
                    <a:pt x="9162973" y="16510"/>
                  </a:cubicBezTo>
                  <a:cubicBezTo>
                    <a:pt x="9207057" y="16510"/>
                    <a:pt x="9251140" y="16510"/>
                    <a:pt x="9287877" y="16510"/>
                  </a:cubicBezTo>
                  <a:cubicBezTo>
                    <a:pt x="9324162" y="17780"/>
                    <a:pt x="9333052" y="20320"/>
                    <a:pt x="9343212" y="21590"/>
                  </a:cubicBezTo>
                  <a:close/>
                  <a:moveTo>
                    <a:pt x="9353372" y="3885208"/>
                  </a:moveTo>
                  <a:cubicBezTo>
                    <a:pt x="9354642" y="3868698"/>
                    <a:pt x="9355912" y="3855998"/>
                    <a:pt x="9355912" y="3843298"/>
                  </a:cubicBezTo>
                  <a:cubicBezTo>
                    <a:pt x="9354642" y="3674357"/>
                    <a:pt x="9353372" y="3514158"/>
                    <a:pt x="9353372" y="3341869"/>
                  </a:cubicBezTo>
                  <a:cubicBezTo>
                    <a:pt x="9353372" y="3263281"/>
                    <a:pt x="9355912" y="3184693"/>
                    <a:pt x="9354642" y="3106105"/>
                  </a:cubicBezTo>
                  <a:cubicBezTo>
                    <a:pt x="9354642" y="3033562"/>
                    <a:pt x="9353372" y="2957997"/>
                    <a:pt x="9352102" y="2885454"/>
                  </a:cubicBezTo>
                  <a:cubicBezTo>
                    <a:pt x="9347022" y="2773617"/>
                    <a:pt x="9335592" y="458292"/>
                    <a:pt x="9335592" y="346456"/>
                  </a:cubicBezTo>
                  <a:cubicBezTo>
                    <a:pt x="9333052" y="252754"/>
                    <a:pt x="9330512" y="156031"/>
                    <a:pt x="9327972" y="63500"/>
                  </a:cubicBezTo>
                  <a:cubicBezTo>
                    <a:pt x="9326702" y="44450"/>
                    <a:pt x="9325432" y="43180"/>
                    <a:pt x="9265835" y="41910"/>
                  </a:cubicBezTo>
                  <a:cubicBezTo>
                    <a:pt x="9243793" y="41910"/>
                    <a:pt x="9229099" y="41910"/>
                    <a:pt x="9207058" y="40640"/>
                  </a:cubicBezTo>
                  <a:cubicBezTo>
                    <a:pt x="9023377" y="36830"/>
                    <a:pt x="8832349" y="31750"/>
                    <a:pt x="8648668" y="30480"/>
                  </a:cubicBezTo>
                  <a:cubicBezTo>
                    <a:pt x="8200487" y="26670"/>
                    <a:pt x="7744959" y="25400"/>
                    <a:pt x="7296779" y="22860"/>
                  </a:cubicBezTo>
                  <a:cubicBezTo>
                    <a:pt x="7230653" y="22860"/>
                    <a:pt x="7157181" y="22860"/>
                    <a:pt x="7091056" y="22860"/>
                  </a:cubicBezTo>
                  <a:cubicBezTo>
                    <a:pt x="6980848" y="22860"/>
                    <a:pt x="6870640" y="22860"/>
                    <a:pt x="6767779" y="22860"/>
                  </a:cubicBezTo>
                  <a:cubicBezTo>
                    <a:pt x="6532667" y="22860"/>
                    <a:pt x="6297556" y="22860"/>
                    <a:pt x="6069792" y="24130"/>
                  </a:cubicBezTo>
                  <a:cubicBezTo>
                    <a:pt x="5871417" y="25400"/>
                    <a:pt x="2528429" y="29210"/>
                    <a:pt x="2330054" y="29210"/>
                  </a:cubicBezTo>
                  <a:cubicBezTo>
                    <a:pt x="2006776" y="29210"/>
                    <a:pt x="1683498" y="26670"/>
                    <a:pt x="1360220" y="33020"/>
                  </a:cubicBezTo>
                  <a:cubicBezTo>
                    <a:pt x="1191234" y="36830"/>
                    <a:pt x="1029595" y="36830"/>
                    <a:pt x="867956" y="38100"/>
                  </a:cubicBezTo>
                  <a:cubicBezTo>
                    <a:pt x="588761" y="41910"/>
                    <a:pt x="309567" y="45720"/>
                    <a:pt x="49530" y="50800"/>
                  </a:cubicBezTo>
                  <a:cubicBezTo>
                    <a:pt x="36830" y="50800"/>
                    <a:pt x="34290" y="53340"/>
                    <a:pt x="33020" y="74420"/>
                  </a:cubicBezTo>
                  <a:cubicBezTo>
                    <a:pt x="31750" y="128827"/>
                    <a:pt x="31750" y="183234"/>
                    <a:pt x="30480" y="237641"/>
                  </a:cubicBezTo>
                  <a:cubicBezTo>
                    <a:pt x="29210" y="328320"/>
                    <a:pt x="26670" y="415976"/>
                    <a:pt x="25400" y="506654"/>
                  </a:cubicBezTo>
                  <a:cubicBezTo>
                    <a:pt x="20320" y="603378"/>
                    <a:pt x="26670" y="2967064"/>
                    <a:pt x="29210" y="3063788"/>
                  </a:cubicBezTo>
                  <a:cubicBezTo>
                    <a:pt x="29210" y="3166557"/>
                    <a:pt x="29210" y="3272349"/>
                    <a:pt x="30480" y="3375118"/>
                  </a:cubicBezTo>
                  <a:cubicBezTo>
                    <a:pt x="30480" y="3450683"/>
                    <a:pt x="33020" y="3526249"/>
                    <a:pt x="33020" y="3601814"/>
                  </a:cubicBezTo>
                  <a:cubicBezTo>
                    <a:pt x="33020" y="3683425"/>
                    <a:pt x="33020" y="3765035"/>
                    <a:pt x="31750" y="3843298"/>
                  </a:cubicBezTo>
                  <a:cubicBezTo>
                    <a:pt x="31750" y="3847108"/>
                    <a:pt x="31750" y="3849648"/>
                    <a:pt x="31750" y="3853458"/>
                  </a:cubicBezTo>
                  <a:cubicBezTo>
                    <a:pt x="31750" y="3863618"/>
                    <a:pt x="35560" y="3867428"/>
                    <a:pt x="44450" y="3867428"/>
                  </a:cubicBezTo>
                  <a:cubicBezTo>
                    <a:pt x="96497" y="3867428"/>
                    <a:pt x="199358" y="3868698"/>
                    <a:pt x="294872" y="3868698"/>
                  </a:cubicBezTo>
                  <a:cubicBezTo>
                    <a:pt x="434470" y="3868698"/>
                    <a:pt x="581414" y="3866158"/>
                    <a:pt x="721011" y="3868698"/>
                  </a:cubicBezTo>
                  <a:cubicBezTo>
                    <a:pt x="948775" y="3872508"/>
                    <a:pt x="1176539" y="3875048"/>
                    <a:pt x="1404303" y="3873778"/>
                  </a:cubicBezTo>
                  <a:cubicBezTo>
                    <a:pt x="1551248" y="3872508"/>
                    <a:pt x="1690845" y="3875048"/>
                    <a:pt x="1837790" y="3875048"/>
                  </a:cubicBezTo>
                  <a:cubicBezTo>
                    <a:pt x="2050859" y="3875048"/>
                    <a:pt x="2263929" y="3873778"/>
                    <a:pt x="2476998" y="3875048"/>
                  </a:cubicBezTo>
                  <a:cubicBezTo>
                    <a:pt x="2792929" y="3876318"/>
                    <a:pt x="6260820" y="3866158"/>
                    <a:pt x="6584097" y="3868698"/>
                  </a:cubicBezTo>
                  <a:cubicBezTo>
                    <a:pt x="6723695" y="3869968"/>
                    <a:pt x="6863292" y="3871238"/>
                    <a:pt x="6995542" y="3871238"/>
                  </a:cubicBezTo>
                  <a:cubicBezTo>
                    <a:pt x="7238001" y="3873778"/>
                    <a:pt x="7473112" y="3869968"/>
                    <a:pt x="7715570" y="3873778"/>
                  </a:cubicBezTo>
                  <a:cubicBezTo>
                    <a:pt x="7913946" y="3876318"/>
                    <a:pt x="8112320" y="3876318"/>
                    <a:pt x="8310696" y="3878858"/>
                  </a:cubicBezTo>
                  <a:cubicBezTo>
                    <a:pt x="8604585" y="3882668"/>
                    <a:pt x="8898474" y="3885208"/>
                    <a:pt x="9192363" y="3886478"/>
                  </a:cubicBezTo>
                  <a:cubicBezTo>
                    <a:pt x="9302571" y="3886478"/>
                    <a:pt x="9333052" y="3885208"/>
                    <a:pt x="9353372" y="3885208"/>
                  </a:cubicBezTo>
                  <a:close/>
                </a:path>
              </a:pathLst>
            </a:custGeom>
            <a:solidFill>
              <a:srgbClr val="A28256"/>
            </a:solidFill>
          </p:spPr>
        </p:sp>
      </p:grpSp>
      <p:sp>
        <p:nvSpPr>
          <p:cNvPr id="24" name="TextBox 10"/>
          <p:cNvSpPr txBox="1"/>
          <p:nvPr/>
        </p:nvSpPr>
        <p:spPr>
          <a:xfrm>
            <a:off x="762000" y="4018932"/>
            <a:ext cx="17514216" cy="5601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b="1" spc="155">
                <a:solidFill>
                  <a:srgbClr val="F6E79C"/>
                </a:solidFill>
                <a:latin typeface="Montserrat Bold Italics"/>
              </a:rPr>
              <a:t>S</a:t>
            </a:r>
            <a:r>
              <a:rPr lang="en-US" sz="2400" b="1" spc="155">
                <a:solidFill>
                  <a:srgbClr val="F6E79C"/>
                </a:solidFill>
                <a:latin typeface="Montserrat Bold Italics"/>
              </a:rPr>
              <a:t>1 mặt </a:t>
            </a:r>
            <a:r>
              <a:rPr lang="en-US" sz="4000" b="1" spc="155">
                <a:solidFill>
                  <a:srgbClr val="F6E79C"/>
                </a:solidFill>
                <a:latin typeface="Montserrat Bold Italics"/>
              </a:rPr>
              <a:t>= a x a</a:t>
            </a:r>
          </a:p>
          <a:p>
            <a:pPr algn="ctr">
              <a:lnSpc>
                <a:spcPct val="130000"/>
              </a:lnSpc>
            </a:pPr>
            <a:r>
              <a:rPr lang="en-US" sz="4000" b="1" u="none" spc="155">
                <a:solidFill>
                  <a:schemeClr val="bg1"/>
                </a:solidFill>
                <a:latin typeface="Montserrat Bold Italics"/>
              </a:rPr>
              <a:t>Vì 1 cạnh gấp 3 lần thì diện tích gấp lên 3 x 3 = 9 lần</a:t>
            </a:r>
          </a:p>
          <a:p>
            <a:pPr algn="ctr">
              <a:lnSpc>
                <a:spcPct val="130000"/>
              </a:lnSpc>
            </a:pPr>
            <a:r>
              <a:rPr lang="en-US" sz="4000" b="1" spc="155">
                <a:solidFill>
                  <a:srgbClr val="F6E79C"/>
                </a:solidFill>
                <a:latin typeface="Montserrat Bold Italics"/>
              </a:rPr>
              <a:t>S</a:t>
            </a:r>
            <a:r>
              <a:rPr lang="en-US" sz="2400" b="1" spc="155">
                <a:solidFill>
                  <a:srgbClr val="F6E79C"/>
                </a:solidFill>
                <a:latin typeface="Montserrat Bold Italics"/>
              </a:rPr>
              <a:t>1 mặt </a:t>
            </a:r>
            <a:r>
              <a:rPr lang="en-US" sz="4000" b="1" spc="155">
                <a:solidFill>
                  <a:srgbClr val="F6E79C"/>
                </a:solidFill>
                <a:latin typeface="Montserrat Bold Italics"/>
              </a:rPr>
              <a:t>= (a x </a:t>
            </a:r>
            <a:r>
              <a:rPr lang="en-US" sz="4000" b="1" spc="155">
                <a:solidFill>
                  <a:srgbClr val="C00000"/>
                </a:solidFill>
                <a:latin typeface="Montserrat Bold Italics"/>
              </a:rPr>
              <a:t>3</a:t>
            </a:r>
            <a:r>
              <a:rPr lang="en-US" sz="4000" b="1" spc="155">
                <a:solidFill>
                  <a:srgbClr val="F6E79C"/>
                </a:solidFill>
                <a:latin typeface="Montserrat Bold Italics"/>
              </a:rPr>
              <a:t>) x (a x </a:t>
            </a:r>
            <a:r>
              <a:rPr lang="en-US" sz="4000" b="1" spc="155">
                <a:solidFill>
                  <a:srgbClr val="C00000"/>
                </a:solidFill>
                <a:latin typeface="Montserrat Bold Italics"/>
              </a:rPr>
              <a:t>3</a:t>
            </a:r>
            <a:r>
              <a:rPr lang="en-US" sz="4000" b="1" spc="155">
                <a:solidFill>
                  <a:srgbClr val="F6E79C"/>
                </a:solidFill>
                <a:latin typeface="Montserrat Bold Italics"/>
              </a:rPr>
              <a:t>) = a x a </a:t>
            </a:r>
            <a:r>
              <a:rPr lang="en-US" sz="4000" b="1" spc="155">
                <a:solidFill>
                  <a:srgbClr val="C00000"/>
                </a:solidFill>
                <a:latin typeface="Montserrat Bold Italics"/>
              </a:rPr>
              <a:t>x 9</a:t>
            </a:r>
          </a:p>
          <a:p>
            <a:pPr algn="ctr">
              <a:lnSpc>
                <a:spcPct val="130000"/>
              </a:lnSpc>
            </a:pPr>
            <a:r>
              <a:rPr lang="en-US" sz="4000" b="1" spc="155">
                <a:solidFill>
                  <a:srgbClr val="F6E79C"/>
                </a:solidFill>
                <a:latin typeface="Montserrat Bold Italics"/>
              </a:rPr>
              <a:t>S</a:t>
            </a:r>
            <a:r>
              <a:rPr lang="en-US" sz="2400" b="1" spc="155">
                <a:solidFill>
                  <a:srgbClr val="F6E79C"/>
                </a:solidFill>
                <a:latin typeface="Montserrat Bold Italics"/>
              </a:rPr>
              <a:t>xq </a:t>
            </a:r>
            <a:r>
              <a:rPr lang="en-US" sz="4000" b="1" spc="155">
                <a:solidFill>
                  <a:srgbClr val="F6E79C"/>
                </a:solidFill>
                <a:latin typeface="Montserrat Bold Italics"/>
              </a:rPr>
              <a:t>= S</a:t>
            </a:r>
            <a:r>
              <a:rPr lang="en-US" sz="2400" b="1" spc="155">
                <a:solidFill>
                  <a:srgbClr val="F6E79C"/>
                </a:solidFill>
                <a:latin typeface="Montserrat Bold Italics"/>
              </a:rPr>
              <a:t>1 mặt  </a:t>
            </a:r>
            <a:r>
              <a:rPr lang="en-US" sz="4000" b="1" spc="155">
                <a:solidFill>
                  <a:srgbClr val="F6E79C"/>
                </a:solidFill>
                <a:latin typeface="Montserrat Bold Italics"/>
              </a:rPr>
              <a:t>x 4 </a:t>
            </a:r>
            <a:r>
              <a:rPr lang="en-US" sz="2400" b="1" spc="155">
                <a:solidFill>
                  <a:srgbClr val="F6E79C"/>
                </a:solidFill>
                <a:latin typeface="Montserrat Bold Italics"/>
              </a:rPr>
              <a:t>						</a:t>
            </a:r>
            <a:r>
              <a:rPr lang="en-US" sz="4000" b="1" spc="155">
                <a:solidFill>
                  <a:srgbClr val="F6E79C"/>
                </a:solidFill>
                <a:latin typeface="Montserrat Bold Italics"/>
              </a:rPr>
              <a:t> S</a:t>
            </a:r>
            <a:r>
              <a:rPr lang="en-US" sz="2400" b="1" spc="155">
                <a:solidFill>
                  <a:srgbClr val="F6E79C"/>
                </a:solidFill>
                <a:latin typeface="Montserrat Bold Italics"/>
              </a:rPr>
              <a:t>tp  = </a:t>
            </a:r>
            <a:r>
              <a:rPr lang="en-US" sz="4000" b="1" spc="155">
                <a:solidFill>
                  <a:srgbClr val="F6E79C"/>
                </a:solidFill>
                <a:latin typeface="Montserrat Bold Italics"/>
              </a:rPr>
              <a:t>S</a:t>
            </a:r>
            <a:r>
              <a:rPr lang="en-US" sz="2400" b="1" spc="155">
                <a:solidFill>
                  <a:srgbClr val="F6E79C"/>
                </a:solidFill>
                <a:latin typeface="Montserrat Bold Italics"/>
              </a:rPr>
              <a:t>1 mặt  </a:t>
            </a:r>
            <a:r>
              <a:rPr lang="en-US" sz="4000" b="1" spc="155">
                <a:solidFill>
                  <a:srgbClr val="F6E79C"/>
                </a:solidFill>
                <a:latin typeface="Montserrat Bold Italics"/>
              </a:rPr>
              <a:t>x 6 </a:t>
            </a:r>
          </a:p>
          <a:p>
            <a:pPr algn="ctr">
              <a:lnSpc>
                <a:spcPct val="130000"/>
              </a:lnSpc>
            </a:pPr>
            <a:r>
              <a:rPr lang="en-US" sz="4000" b="1" spc="155">
                <a:solidFill>
                  <a:schemeClr val="bg1"/>
                </a:solidFill>
                <a:latin typeface="Montserrat Bold Italics"/>
              </a:rPr>
              <a:t>Vì diện tích 1 mặt gấp lên 9 lần </a:t>
            </a:r>
          </a:p>
          <a:p>
            <a:pPr algn="ctr">
              <a:lnSpc>
                <a:spcPct val="130000"/>
              </a:lnSpc>
            </a:pPr>
            <a:r>
              <a:rPr lang="en-US" sz="4000" b="1" spc="155">
                <a:solidFill>
                  <a:schemeClr val="bg1"/>
                </a:solidFill>
                <a:latin typeface="Montserrat Bold Italics"/>
              </a:rPr>
              <a:t>nên S</a:t>
            </a:r>
            <a:r>
              <a:rPr lang="en-US" sz="2400" b="1" spc="155">
                <a:solidFill>
                  <a:schemeClr val="bg1"/>
                </a:solidFill>
                <a:latin typeface="Montserrat Bold Italics"/>
              </a:rPr>
              <a:t>xq; </a:t>
            </a:r>
            <a:r>
              <a:rPr lang="en-US" sz="4000" b="1" spc="155">
                <a:solidFill>
                  <a:schemeClr val="bg1"/>
                </a:solidFill>
                <a:latin typeface="Montserrat Bold Italics"/>
              </a:rPr>
              <a:t>S</a:t>
            </a:r>
            <a:r>
              <a:rPr lang="en-US" sz="2400" b="1" spc="155">
                <a:solidFill>
                  <a:schemeClr val="bg1"/>
                </a:solidFill>
                <a:latin typeface="Montserrat Bold Italics"/>
              </a:rPr>
              <a:t>tp  </a:t>
            </a:r>
            <a:r>
              <a:rPr lang="en-US" sz="4000" b="1" spc="155">
                <a:solidFill>
                  <a:schemeClr val="bg1"/>
                </a:solidFill>
                <a:latin typeface="Montserrat Bold Italics"/>
              </a:rPr>
              <a:t>cũng gấp lên 9 lần</a:t>
            </a:r>
          </a:p>
          <a:p>
            <a:pPr algn="ctr">
              <a:lnSpc>
                <a:spcPct val="130000"/>
              </a:lnSpc>
            </a:pPr>
            <a:r>
              <a:rPr lang="en-US" sz="4000" b="1" u="none" spc="155">
                <a:solidFill>
                  <a:srgbClr val="F6E79C"/>
                </a:solidFill>
                <a:latin typeface="Montserrat Bold Italics"/>
              </a:rPr>
              <a:t> </a:t>
            </a:r>
            <a:endParaRPr lang="en-US" sz="2400" b="1" u="none" spc="155">
              <a:solidFill>
                <a:srgbClr val="F6E79C"/>
              </a:solidFill>
              <a:latin typeface="Montserrat Bold Italics"/>
            </a:endParaRPr>
          </a:p>
        </p:txBody>
      </p:sp>
      <p:sp>
        <p:nvSpPr>
          <p:cNvPr id="21" name="TextBox 10"/>
          <p:cNvSpPr txBox="1"/>
          <p:nvPr/>
        </p:nvSpPr>
        <p:spPr>
          <a:xfrm>
            <a:off x="1798020" y="1809132"/>
            <a:ext cx="15118380" cy="2400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b="1" spc="155">
                <a:solidFill>
                  <a:srgbClr val="F6E79C"/>
                </a:solidFill>
                <a:latin typeface="Montserrat Bold Italics"/>
              </a:rPr>
              <a:t>Nếu gấp </a:t>
            </a:r>
            <a:r>
              <a:rPr lang="en-US" sz="4000" b="1" spc="155">
                <a:solidFill>
                  <a:schemeClr val="bg1"/>
                </a:solidFill>
                <a:latin typeface="Montserrat Bold Italics"/>
              </a:rPr>
              <a:t>cạnh của hình lập phương lên 3 lần </a:t>
            </a:r>
            <a:r>
              <a:rPr lang="en-US" sz="4000" b="1" spc="155">
                <a:solidFill>
                  <a:srgbClr val="F6E79C"/>
                </a:solidFill>
                <a:latin typeface="Montserrat Bold Italics"/>
              </a:rPr>
              <a:t>thì </a:t>
            </a:r>
            <a:r>
              <a:rPr lang="en-US" sz="4000" b="1" spc="155">
                <a:solidFill>
                  <a:schemeClr val="bg1"/>
                </a:solidFill>
                <a:latin typeface="Montserrat Bold Italics"/>
              </a:rPr>
              <a:t>diện tích xung quanh và diện tích toàn phần của nó gấp lên 9 lần. </a:t>
            </a:r>
            <a:endParaRPr lang="en-US" sz="4000" b="1" u="none" spc="155">
              <a:solidFill>
                <a:schemeClr val="bg1"/>
              </a:solidFill>
              <a:latin typeface="Montserrat Bold Itali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4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41" t="12696" r="578" b="2812"/>
          <a:stretch>
            <a:fillRect/>
          </a:stretch>
        </p:blipFill>
        <p:spPr>
          <a:xfrm>
            <a:off x="7553964" y="246296"/>
            <a:ext cx="3156504" cy="77825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867204" y="469438"/>
            <a:ext cx="2530024" cy="474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60"/>
              </a:lnSpc>
              <a:spcBef>
                <a:spcPct val="0"/>
              </a:spcBef>
            </a:pPr>
            <a:r>
              <a:rPr lang="en-US" sz="4800" spc="272">
                <a:solidFill>
                  <a:srgbClr val="F4D35E"/>
                </a:solidFill>
                <a:latin typeface="Caveat Bold"/>
              </a:rPr>
              <a:t>Cách 1</a:t>
            </a:r>
          </a:p>
        </p:txBody>
      </p:sp>
    </p:spTree>
    <p:extLst>
      <p:ext uri="{BB962C8B-B14F-4D97-AF65-F5344CB8AC3E}">
        <p14:creationId xmlns:p14="http://schemas.microsoft.com/office/powerpoint/2010/main" val="147997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56E-6 0.01512 C 0.01467 -0.00047 0.06623 -0.01605 0.08481 -0.01605 C 0.19922 -0.01605 0.31736 0.22762 0.31736 0.47129 C 0.31736 0.34845 0.3763 0.22762 0.43177 0.22762 C 0.49071 0.22762 0.5461 0.35031 0.5461 0.47129 C 0.5461 0.4108 0.57552 0.34845 0.60504 0.34845 C 0.63446 0.34845 0.66398 0.40895 0.66398 0.47129 C 0.66398 0.43997 0.67873 0.4108 0.6934 0.4108 C 0.70816 0.4108 0.72292 0.44197 0.72292 0.47129 C 0.72292 0.45555 0.7303 0.43997 0.73768 0.43997 C 0.74149 0.43997 0.75235 0.45555 0.75235 0.47129 C 0.75235 0.46342 0.75625 0.45555 0.75972 0.45555 C 0.75972 0.45741 0.7671 0.46342 0.7671 0.47129 C 0.7671 0.46728 0.7671 0.46342 0.77092 0.46342 C 0.77092 0.46528 0.77483 0.46728 0.77483 0.47129 C 0.77483 0.46944 0.77483 0.46728 0.77483 0.46543 C 0.77865 0.46543 0.77865 0.46728 0.77865 0.46944 C 0.78247 0.46944 0.78247 0.46759 0.78247 0.46543 C 0.78637 0.46543 0.78637 0.46728 0.78637 0.46944 " pathEditMode="relative" rAng="0" ptsTypes="AAAAAAAAAAAAAAAAAAA">
                                      <p:cBhvr>
                                        <p:cTn id="8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14" y="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2192 C -0.0053 0.00293 -0.02352 -0.01605 -0.03012 -0.01605 C -0.07057 -0.01605 -0.11241 0.28071 -0.11241 0.57763 C -0.11241 0.42809 -0.13325 0.28071 -0.15286 0.28071 C -0.1737 0.28071 -0.19332 0.43025 -0.19332 0.57763 C -0.19332 0.50386 -0.20373 0.42809 -0.21415 0.42809 C -0.22465 0.42809 -0.23507 0.5017 -0.23507 0.57763 C -0.23507 0.53951 -0.24028 0.50386 -0.24549 0.50386 C -0.25069 0.50386 -0.2559 0.54198 -0.2559 0.57763 C -0.2559 0.55849 -0.25851 0.53951 -0.26111 0.53951 C -0.2625 0.53951 -0.26632 0.55849 -0.26632 0.57763 C -0.26632 0.56806 -0.26771 0.55849 -0.26892 0.55849 C -0.26892 0.55633 -0.27153 0.56806 -0.27153 0.57763 C -0.27153 0.57284 -0.27153 0.56806 -0.27292 0.56806 C -0.27292 0.57022 -0.27422 0.57284 -0.27422 0.57763 C -0.27422 0.57531 -0.27422 0.57284 -0.27422 0.57053 C -0.27561 0.57053 -0.27561 0.57284 -0.27561 0.57531 C -0.277 0.57531 -0.277 0.57315 -0.277 0.57053 C -0.2783 0.57053 -0.2783 0.57284 -0.2783 0.57531 " pathEditMode="relative" rAng="0" ptsTypes="AAAAAAAAAAAAAAAAAAA">
                                      <p:cBhvr>
                                        <p:cTn id="8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15" y="2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4" grpId="0" build="allAtOnce"/>
      <p:bldP spid="21" grpId="0"/>
      <p:bldP spid="2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5" t="11266" r="696" b="5617"/>
          <a:stretch>
            <a:fillRect/>
          </a:stretch>
        </p:blipFill>
        <p:spPr>
          <a:xfrm>
            <a:off x="-11784" y="-8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6119990">
            <a:off x="14549735" y="-4507278"/>
            <a:ext cx="2883798" cy="90649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654299">
            <a:off x="-1720520" y="-628928"/>
            <a:ext cx="5292726" cy="27323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0800000">
            <a:off x="561639" y="2232393"/>
            <a:ext cx="752969" cy="754696"/>
          </a:xfrm>
          <a:prstGeom prst="rect">
            <a:avLst/>
          </a:prstGeom>
        </p:spPr>
      </p:pic>
      <p:pic>
        <p:nvPicPr>
          <p:cNvPr id="27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203420" y="6279921"/>
            <a:ext cx="4258525" cy="4114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5004129">
            <a:off x="-1812321" y="5251898"/>
            <a:ext cx="3624643" cy="11393769"/>
          </a:xfrm>
          <a:prstGeom prst="rect">
            <a:avLst/>
          </a:prstGeom>
        </p:spPr>
      </p:pic>
      <p:pic>
        <p:nvPicPr>
          <p:cNvPr id="31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98020" y="8945874"/>
            <a:ext cx="4910828" cy="1528495"/>
          </a:xfrm>
          <a:prstGeom prst="rect">
            <a:avLst/>
          </a:prstGeom>
        </p:spPr>
      </p:pic>
      <p:pic>
        <p:nvPicPr>
          <p:cNvPr id="23" name="Picture 25"/>
          <p:cNvPicPr>
            <a:picLocks noChangeAspect="1"/>
          </p:cNvPicPr>
          <p:nvPr/>
        </p:nvPicPr>
        <p:blipFill>
          <a:blip r:embed="rId10">
            <a:alphaModFix amt="50000"/>
          </a:blip>
          <a:srcRect b="23391"/>
          <a:stretch>
            <a:fillRect/>
          </a:stretch>
        </p:blipFill>
        <p:spPr>
          <a:xfrm rot="-2016364">
            <a:off x="2337209" y="1498383"/>
            <a:ext cx="1586266" cy="43264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7105" y="133613"/>
            <a:ext cx="3533615" cy="3530671"/>
          </a:xfrm>
          <a:prstGeom prst="rect">
            <a:avLst/>
          </a:prstGeom>
        </p:spPr>
      </p:pic>
      <p:pic>
        <p:nvPicPr>
          <p:cNvPr id="28" name="Picture 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2438069">
            <a:off x="12950107" y="-1528291"/>
            <a:ext cx="7245514" cy="4286928"/>
          </a:xfrm>
          <a:prstGeom prst="rect">
            <a:avLst/>
          </a:prstGeom>
        </p:spPr>
      </p:pic>
      <p:pic>
        <p:nvPicPr>
          <p:cNvPr id="30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362592" y="7240511"/>
            <a:ext cx="6930894" cy="3271958"/>
          </a:xfrm>
          <a:prstGeom prst="rect">
            <a:avLst/>
          </a:prstGeom>
        </p:spPr>
      </p:pic>
      <p:grpSp>
        <p:nvGrpSpPr>
          <p:cNvPr id="17" name="Group 7"/>
          <p:cNvGrpSpPr/>
          <p:nvPr/>
        </p:nvGrpSpPr>
        <p:grpSpPr>
          <a:xfrm>
            <a:off x="1484355" y="502552"/>
            <a:ext cx="16241599" cy="8443322"/>
            <a:chOff x="-3810" y="0"/>
            <a:chExt cx="9377502" cy="4448305"/>
          </a:xfrm>
        </p:grpSpPr>
        <p:sp>
          <p:nvSpPr>
            <p:cNvPr id="19" name="Freeform 8"/>
            <p:cNvSpPr/>
            <p:nvPr/>
          </p:nvSpPr>
          <p:spPr>
            <a:xfrm>
              <a:off x="25400" y="571987"/>
              <a:ext cx="9348292" cy="3876318"/>
            </a:xfrm>
            <a:custGeom>
              <a:avLst/>
              <a:gdLst/>
              <a:ahLst/>
              <a:cxnLst/>
              <a:rect l="l" t="t" r="r" b="b"/>
              <a:pathLst>
                <a:path w="9348292" h="3876318">
                  <a:moveTo>
                    <a:pt x="9348292" y="3876318"/>
                  </a:moveTo>
                  <a:lnTo>
                    <a:pt x="0" y="3868698"/>
                  </a:lnTo>
                  <a:lnTo>
                    <a:pt x="0" y="1357635"/>
                  </a:lnTo>
                  <a:lnTo>
                    <a:pt x="17780" y="19050"/>
                  </a:lnTo>
                  <a:lnTo>
                    <a:pt x="4659849" y="0"/>
                  </a:lnTo>
                  <a:lnTo>
                    <a:pt x="9329242" y="5080"/>
                  </a:lnTo>
                  <a:close/>
                </a:path>
              </a:pathLst>
            </a:custGeom>
            <a:solidFill>
              <a:srgbClr val="A28256"/>
            </a:solidFill>
          </p:spPr>
        </p:sp>
        <p:sp>
          <p:nvSpPr>
            <p:cNvPr id="20" name="Freeform 9"/>
            <p:cNvSpPr/>
            <p:nvPr/>
          </p:nvSpPr>
          <p:spPr>
            <a:xfrm>
              <a:off x="-3810" y="0"/>
              <a:ext cx="9377502" cy="3902988"/>
            </a:xfrm>
            <a:custGeom>
              <a:avLst/>
              <a:gdLst/>
              <a:ahLst/>
              <a:cxnLst/>
              <a:rect l="l" t="t" r="r" b="b"/>
              <a:pathLst>
                <a:path w="9377502" h="3902988">
                  <a:moveTo>
                    <a:pt x="9343212" y="21590"/>
                  </a:moveTo>
                  <a:cubicBezTo>
                    <a:pt x="9344482" y="34290"/>
                    <a:pt x="9344482" y="44450"/>
                    <a:pt x="9345752" y="54610"/>
                  </a:cubicBezTo>
                  <a:cubicBezTo>
                    <a:pt x="9348292" y="122782"/>
                    <a:pt x="9349562" y="207415"/>
                    <a:pt x="9352102" y="289026"/>
                  </a:cubicBezTo>
                  <a:cubicBezTo>
                    <a:pt x="9352102" y="406908"/>
                    <a:pt x="9364802" y="2731300"/>
                    <a:pt x="9371152" y="2849182"/>
                  </a:cubicBezTo>
                  <a:cubicBezTo>
                    <a:pt x="9377502" y="3027517"/>
                    <a:pt x="9373692" y="3208874"/>
                    <a:pt x="9373692" y="3387208"/>
                  </a:cubicBezTo>
                  <a:cubicBezTo>
                    <a:pt x="9373692" y="3544384"/>
                    <a:pt x="9374962" y="3689470"/>
                    <a:pt x="9376232" y="3842028"/>
                  </a:cubicBezTo>
                  <a:cubicBezTo>
                    <a:pt x="9376232" y="3863618"/>
                    <a:pt x="9376232" y="3877588"/>
                    <a:pt x="9376232" y="3901718"/>
                  </a:cubicBezTo>
                  <a:cubicBezTo>
                    <a:pt x="9353372" y="3901718"/>
                    <a:pt x="9333052" y="3902988"/>
                    <a:pt x="9287877" y="3901718"/>
                  </a:cubicBezTo>
                  <a:cubicBezTo>
                    <a:pt x="8810307" y="3896638"/>
                    <a:pt x="8325390" y="3902988"/>
                    <a:pt x="7847820" y="3897908"/>
                  </a:cubicBezTo>
                  <a:cubicBezTo>
                    <a:pt x="7561279" y="3894098"/>
                    <a:pt x="7282084" y="3896638"/>
                    <a:pt x="6995542" y="3894098"/>
                  </a:cubicBezTo>
                  <a:cubicBezTo>
                    <a:pt x="6863292" y="3892828"/>
                    <a:pt x="6731042" y="3891558"/>
                    <a:pt x="6598792" y="3890288"/>
                  </a:cubicBezTo>
                  <a:cubicBezTo>
                    <a:pt x="6517973" y="3890288"/>
                    <a:pt x="6444500" y="3891558"/>
                    <a:pt x="6363681" y="3891558"/>
                  </a:cubicBezTo>
                  <a:cubicBezTo>
                    <a:pt x="6157958" y="3890288"/>
                    <a:pt x="5592222" y="3891558"/>
                    <a:pt x="5386500" y="3890288"/>
                  </a:cubicBezTo>
                  <a:cubicBezTo>
                    <a:pt x="5239555" y="3889018"/>
                    <a:pt x="2300665" y="3897908"/>
                    <a:pt x="2153720" y="3896638"/>
                  </a:cubicBezTo>
                  <a:cubicBezTo>
                    <a:pt x="2116984" y="3896638"/>
                    <a:pt x="2072901" y="3897908"/>
                    <a:pt x="2036165" y="3897908"/>
                  </a:cubicBezTo>
                  <a:cubicBezTo>
                    <a:pt x="1947998" y="3897908"/>
                    <a:pt x="1867179" y="3899178"/>
                    <a:pt x="1779012" y="3899178"/>
                  </a:cubicBezTo>
                  <a:cubicBezTo>
                    <a:pt x="1558595" y="3899178"/>
                    <a:pt x="1345525" y="3897908"/>
                    <a:pt x="1125109" y="3896638"/>
                  </a:cubicBezTo>
                  <a:cubicBezTo>
                    <a:pt x="992859" y="3895368"/>
                    <a:pt x="860609" y="3894098"/>
                    <a:pt x="735706" y="3892828"/>
                  </a:cubicBezTo>
                  <a:cubicBezTo>
                    <a:pt x="500595" y="3891558"/>
                    <a:pt x="265483" y="3890288"/>
                    <a:pt x="48260" y="3890288"/>
                  </a:cubicBezTo>
                  <a:cubicBezTo>
                    <a:pt x="38100" y="3890288"/>
                    <a:pt x="29210" y="3890288"/>
                    <a:pt x="19050" y="3889018"/>
                  </a:cubicBezTo>
                  <a:cubicBezTo>
                    <a:pt x="10160" y="3887748"/>
                    <a:pt x="5080" y="3881398"/>
                    <a:pt x="7620" y="3872508"/>
                  </a:cubicBezTo>
                  <a:cubicBezTo>
                    <a:pt x="16510" y="3840600"/>
                    <a:pt x="12700" y="3765035"/>
                    <a:pt x="11430" y="3686447"/>
                  </a:cubicBezTo>
                  <a:cubicBezTo>
                    <a:pt x="10160" y="3526248"/>
                    <a:pt x="6350" y="3369072"/>
                    <a:pt x="7620" y="3208874"/>
                  </a:cubicBezTo>
                  <a:cubicBezTo>
                    <a:pt x="5080" y="3009381"/>
                    <a:pt x="0" y="539903"/>
                    <a:pt x="7620" y="337388"/>
                  </a:cubicBezTo>
                  <a:cubicBezTo>
                    <a:pt x="8890" y="298094"/>
                    <a:pt x="7620" y="255777"/>
                    <a:pt x="8890" y="216483"/>
                  </a:cubicBezTo>
                  <a:cubicBezTo>
                    <a:pt x="10160" y="153008"/>
                    <a:pt x="12700" y="834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803" y="30480"/>
                    <a:pt x="199358" y="29210"/>
                  </a:cubicBezTo>
                  <a:cubicBezTo>
                    <a:pt x="397733" y="25400"/>
                    <a:pt x="596109" y="22860"/>
                    <a:pt x="801831" y="20320"/>
                  </a:cubicBezTo>
                  <a:cubicBezTo>
                    <a:pt x="941428" y="17780"/>
                    <a:pt x="1081025" y="16510"/>
                    <a:pt x="1213276" y="13970"/>
                  </a:cubicBezTo>
                  <a:cubicBezTo>
                    <a:pt x="1345526" y="11430"/>
                    <a:pt x="1485123" y="8890"/>
                    <a:pt x="1617373" y="8890"/>
                  </a:cubicBezTo>
                  <a:cubicBezTo>
                    <a:pt x="1764317" y="7620"/>
                    <a:pt x="1911262" y="10160"/>
                    <a:pt x="2058207" y="8890"/>
                  </a:cubicBezTo>
                  <a:cubicBezTo>
                    <a:pt x="2241887" y="8890"/>
                    <a:pt x="5570180" y="6350"/>
                    <a:pt x="5753861" y="5080"/>
                  </a:cubicBezTo>
                  <a:cubicBezTo>
                    <a:pt x="5930194" y="3810"/>
                    <a:pt x="6106528" y="2540"/>
                    <a:pt x="6290208" y="2540"/>
                  </a:cubicBezTo>
                  <a:cubicBezTo>
                    <a:pt x="6591445" y="1270"/>
                    <a:pt x="6885334" y="0"/>
                    <a:pt x="7186570" y="0"/>
                  </a:cubicBezTo>
                  <a:cubicBezTo>
                    <a:pt x="7311473" y="0"/>
                    <a:pt x="7443723" y="2540"/>
                    <a:pt x="7568626" y="2540"/>
                  </a:cubicBezTo>
                  <a:cubicBezTo>
                    <a:pt x="7913946" y="3810"/>
                    <a:pt x="8266613" y="5080"/>
                    <a:pt x="8611932" y="7620"/>
                  </a:cubicBezTo>
                  <a:cubicBezTo>
                    <a:pt x="8795612" y="8890"/>
                    <a:pt x="8979293" y="12700"/>
                    <a:pt x="9162973" y="16510"/>
                  </a:cubicBezTo>
                  <a:cubicBezTo>
                    <a:pt x="9207057" y="16510"/>
                    <a:pt x="9251140" y="16510"/>
                    <a:pt x="9287877" y="16510"/>
                  </a:cubicBezTo>
                  <a:cubicBezTo>
                    <a:pt x="9324162" y="17780"/>
                    <a:pt x="9333052" y="20320"/>
                    <a:pt x="9343212" y="21590"/>
                  </a:cubicBezTo>
                  <a:close/>
                  <a:moveTo>
                    <a:pt x="9353372" y="3885208"/>
                  </a:moveTo>
                  <a:cubicBezTo>
                    <a:pt x="9354642" y="3868698"/>
                    <a:pt x="9355912" y="3855998"/>
                    <a:pt x="9355912" y="3843298"/>
                  </a:cubicBezTo>
                  <a:cubicBezTo>
                    <a:pt x="9354642" y="3674357"/>
                    <a:pt x="9353372" y="3514158"/>
                    <a:pt x="9353372" y="3341869"/>
                  </a:cubicBezTo>
                  <a:cubicBezTo>
                    <a:pt x="9353372" y="3263281"/>
                    <a:pt x="9355912" y="3184693"/>
                    <a:pt x="9354642" y="3106105"/>
                  </a:cubicBezTo>
                  <a:cubicBezTo>
                    <a:pt x="9354642" y="3033562"/>
                    <a:pt x="9353372" y="2957997"/>
                    <a:pt x="9352102" y="2885454"/>
                  </a:cubicBezTo>
                  <a:cubicBezTo>
                    <a:pt x="9347022" y="2773617"/>
                    <a:pt x="9335592" y="458292"/>
                    <a:pt x="9335592" y="346456"/>
                  </a:cubicBezTo>
                  <a:cubicBezTo>
                    <a:pt x="9333052" y="252754"/>
                    <a:pt x="9330512" y="156031"/>
                    <a:pt x="9327972" y="63500"/>
                  </a:cubicBezTo>
                  <a:cubicBezTo>
                    <a:pt x="9326702" y="44450"/>
                    <a:pt x="9325432" y="43180"/>
                    <a:pt x="9265835" y="41910"/>
                  </a:cubicBezTo>
                  <a:cubicBezTo>
                    <a:pt x="9243793" y="41910"/>
                    <a:pt x="9229099" y="41910"/>
                    <a:pt x="9207058" y="40640"/>
                  </a:cubicBezTo>
                  <a:cubicBezTo>
                    <a:pt x="9023377" y="36830"/>
                    <a:pt x="8832349" y="31750"/>
                    <a:pt x="8648668" y="30480"/>
                  </a:cubicBezTo>
                  <a:cubicBezTo>
                    <a:pt x="8200487" y="26670"/>
                    <a:pt x="7744959" y="25400"/>
                    <a:pt x="7296779" y="22860"/>
                  </a:cubicBezTo>
                  <a:cubicBezTo>
                    <a:pt x="7230653" y="22860"/>
                    <a:pt x="7157181" y="22860"/>
                    <a:pt x="7091056" y="22860"/>
                  </a:cubicBezTo>
                  <a:cubicBezTo>
                    <a:pt x="6980848" y="22860"/>
                    <a:pt x="6870640" y="22860"/>
                    <a:pt x="6767779" y="22860"/>
                  </a:cubicBezTo>
                  <a:cubicBezTo>
                    <a:pt x="6532667" y="22860"/>
                    <a:pt x="6297556" y="22860"/>
                    <a:pt x="6069792" y="24130"/>
                  </a:cubicBezTo>
                  <a:cubicBezTo>
                    <a:pt x="5871417" y="25400"/>
                    <a:pt x="2528429" y="29210"/>
                    <a:pt x="2330054" y="29210"/>
                  </a:cubicBezTo>
                  <a:cubicBezTo>
                    <a:pt x="2006776" y="29210"/>
                    <a:pt x="1683498" y="26670"/>
                    <a:pt x="1360220" y="33020"/>
                  </a:cubicBezTo>
                  <a:cubicBezTo>
                    <a:pt x="1191234" y="36830"/>
                    <a:pt x="1029595" y="36830"/>
                    <a:pt x="867956" y="38100"/>
                  </a:cubicBezTo>
                  <a:cubicBezTo>
                    <a:pt x="588761" y="41910"/>
                    <a:pt x="309567" y="45720"/>
                    <a:pt x="49530" y="50800"/>
                  </a:cubicBezTo>
                  <a:cubicBezTo>
                    <a:pt x="36830" y="50800"/>
                    <a:pt x="34290" y="53340"/>
                    <a:pt x="33020" y="74420"/>
                  </a:cubicBezTo>
                  <a:cubicBezTo>
                    <a:pt x="31750" y="128827"/>
                    <a:pt x="31750" y="183234"/>
                    <a:pt x="30480" y="237641"/>
                  </a:cubicBezTo>
                  <a:cubicBezTo>
                    <a:pt x="29210" y="328320"/>
                    <a:pt x="26670" y="415976"/>
                    <a:pt x="25400" y="506654"/>
                  </a:cubicBezTo>
                  <a:cubicBezTo>
                    <a:pt x="20320" y="603378"/>
                    <a:pt x="26670" y="2967064"/>
                    <a:pt x="29210" y="3063788"/>
                  </a:cubicBezTo>
                  <a:cubicBezTo>
                    <a:pt x="29210" y="3166557"/>
                    <a:pt x="29210" y="3272349"/>
                    <a:pt x="30480" y="3375118"/>
                  </a:cubicBezTo>
                  <a:cubicBezTo>
                    <a:pt x="30480" y="3450683"/>
                    <a:pt x="33020" y="3526249"/>
                    <a:pt x="33020" y="3601814"/>
                  </a:cubicBezTo>
                  <a:cubicBezTo>
                    <a:pt x="33020" y="3683425"/>
                    <a:pt x="33020" y="3765035"/>
                    <a:pt x="31750" y="3843298"/>
                  </a:cubicBezTo>
                  <a:cubicBezTo>
                    <a:pt x="31750" y="3847108"/>
                    <a:pt x="31750" y="3849648"/>
                    <a:pt x="31750" y="3853458"/>
                  </a:cubicBezTo>
                  <a:cubicBezTo>
                    <a:pt x="31750" y="3863618"/>
                    <a:pt x="35560" y="3867428"/>
                    <a:pt x="44450" y="3867428"/>
                  </a:cubicBezTo>
                  <a:cubicBezTo>
                    <a:pt x="96497" y="3867428"/>
                    <a:pt x="199358" y="3868698"/>
                    <a:pt x="294872" y="3868698"/>
                  </a:cubicBezTo>
                  <a:cubicBezTo>
                    <a:pt x="434470" y="3868698"/>
                    <a:pt x="581414" y="3866158"/>
                    <a:pt x="721011" y="3868698"/>
                  </a:cubicBezTo>
                  <a:cubicBezTo>
                    <a:pt x="948775" y="3872508"/>
                    <a:pt x="1176539" y="3875048"/>
                    <a:pt x="1404303" y="3873778"/>
                  </a:cubicBezTo>
                  <a:cubicBezTo>
                    <a:pt x="1551248" y="3872508"/>
                    <a:pt x="1690845" y="3875048"/>
                    <a:pt x="1837790" y="3875048"/>
                  </a:cubicBezTo>
                  <a:cubicBezTo>
                    <a:pt x="2050859" y="3875048"/>
                    <a:pt x="2263929" y="3873778"/>
                    <a:pt x="2476998" y="3875048"/>
                  </a:cubicBezTo>
                  <a:cubicBezTo>
                    <a:pt x="2792929" y="3876318"/>
                    <a:pt x="6260820" y="3866158"/>
                    <a:pt x="6584097" y="3868698"/>
                  </a:cubicBezTo>
                  <a:cubicBezTo>
                    <a:pt x="6723695" y="3869968"/>
                    <a:pt x="6863292" y="3871238"/>
                    <a:pt x="6995542" y="3871238"/>
                  </a:cubicBezTo>
                  <a:cubicBezTo>
                    <a:pt x="7238001" y="3873778"/>
                    <a:pt x="7473112" y="3869968"/>
                    <a:pt x="7715570" y="3873778"/>
                  </a:cubicBezTo>
                  <a:cubicBezTo>
                    <a:pt x="7913946" y="3876318"/>
                    <a:pt x="8112320" y="3876318"/>
                    <a:pt x="8310696" y="3878858"/>
                  </a:cubicBezTo>
                  <a:cubicBezTo>
                    <a:pt x="8604585" y="3882668"/>
                    <a:pt x="8898474" y="3885208"/>
                    <a:pt x="9192363" y="3886478"/>
                  </a:cubicBezTo>
                  <a:cubicBezTo>
                    <a:pt x="9302571" y="3886478"/>
                    <a:pt x="9333052" y="3885208"/>
                    <a:pt x="9353372" y="3885208"/>
                  </a:cubicBezTo>
                  <a:close/>
                </a:path>
              </a:pathLst>
            </a:custGeom>
            <a:solidFill>
              <a:srgbClr val="A28256"/>
            </a:solidFill>
          </p:spPr>
        </p:sp>
      </p:grpSp>
      <p:sp>
        <p:nvSpPr>
          <p:cNvPr id="21" name="TextBox 10"/>
          <p:cNvSpPr txBox="1"/>
          <p:nvPr/>
        </p:nvSpPr>
        <p:spPr>
          <a:xfrm>
            <a:off x="1798020" y="1809132"/>
            <a:ext cx="15118380" cy="1221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spc="155">
                <a:solidFill>
                  <a:srgbClr val="F6E79C"/>
                </a:solidFill>
                <a:latin typeface="Montserrat Bold Italics"/>
              </a:rPr>
              <a:t>Diện tích xung quanh của hình lập phương có cạnh 4 cm là:</a:t>
            </a:r>
          </a:p>
          <a:p>
            <a:pPr algn="ctr">
              <a:lnSpc>
                <a:spcPct val="130000"/>
              </a:lnSpc>
            </a:pPr>
            <a:r>
              <a:rPr lang="en-US" sz="3200" b="1" spc="155">
                <a:solidFill>
                  <a:srgbClr val="F6E79C"/>
                </a:solidFill>
                <a:latin typeface="Montserrat Bold Italics"/>
              </a:rPr>
              <a:t>4 x 4 x 4 = 64 (cm</a:t>
            </a:r>
            <a:r>
              <a:rPr lang="en-US" sz="3200" b="1" spc="155" baseline="30000">
                <a:solidFill>
                  <a:srgbClr val="F6E79C"/>
                </a:solidFill>
                <a:latin typeface="Montserrat Bold Italics"/>
              </a:rPr>
              <a:t>2</a:t>
            </a:r>
            <a:r>
              <a:rPr lang="en-US" sz="3200" b="1" spc="155">
                <a:solidFill>
                  <a:srgbClr val="F6E79C"/>
                </a:solidFill>
                <a:latin typeface="Montserrat Bold Italics"/>
              </a:rPr>
              <a:t>) </a:t>
            </a:r>
            <a:endParaRPr lang="en-US" sz="3200" b="1" u="none" spc="155">
              <a:solidFill>
                <a:schemeClr val="bg1"/>
              </a:solidFill>
              <a:latin typeface="Montserrat Bold Italics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821DEC4B-C032-4A81-9FEF-BBD51B0ECCE2}"/>
              </a:ext>
            </a:extLst>
          </p:cNvPr>
          <p:cNvSpPr txBox="1"/>
          <p:nvPr/>
        </p:nvSpPr>
        <p:spPr>
          <a:xfrm>
            <a:off x="1767540" y="3205094"/>
            <a:ext cx="15118380" cy="1221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spc="155">
                <a:solidFill>
                  <a:srgbClr val="F6E79C"/>
                </a:solidFill>
                <a:latin typeface="Montserrat Bold Italics"/>
              </a:rPr>
              <a:t>Diện tích toàn phần của hình lập phương có cạnh 4 cm là:</a:t>
            </a:r>
          </a:p>
          <a:p>
            <a:pPr algn="ctr">
              <a:lnSpc>
                <a:spcPct val="130000"/>
              </a:lnSpc>
            </a:pPr>
            <a:r>
              <a:rPr lang="en-US" sz="3200" b="1" spc="155">
                <a:solidFill>
                  <a:srgbClr val="F6E79C"/>
                </a:solidFill>
                <a:latin typeface="Montserrat Bold Italics"/>
              </a:rPr>
              <a:t>4 x 4 x 6 = 96 (cm</a:t>
            </a:r>
            <a:r>
              <a:rPr lang="en-US" sz="3200" b="1" spc="155" baseline="30000">
                <a:solidFill>
                  <a:srgbClr val="F6E79C"/>
                </a:solidFill>
                <a:latin typeface="Montserrat Bold Italics"/>
              </a:rPr>
              <a:t>2</a:t>
            </a:r>
            <a:r>
              <a:rPr lang="en-US" sz="3200" b="1" spc="155">
                <a:solidFill>
                  <a:srgbClr val="F6E79C"/>
                </a:solidFill>
                <a:latin typeface="Montserrat Bold Italics"/>
              </a:rPr>
              <a:t>) </a:t>
            </a:r>
            <a:endParaRPr lang="en-US" sz="3200" b="1" u="none" spc="155">
              <a:solidFill>
                <a:schemeClr val="bg1"/>
              </a:solidFill>
              <a:latin typeface="Montserrat Bold Italics"/>
            </a:endParaRPr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id="{55688D5C-9A9F-4F3A-95C8-62E8ECF5109E}"/>
              </a:ext>
            </a:extLst>
          </p:cNvPr>
          <p:cNvSpPr txBox="1"/>
          <p:nvPr/>
        </p:nvSpPr>
        <p:spPr>
          <a:xfrm>
            <a:off x="1798020" y="4553906"/>
            <a:ext cx="15118380" cy="1221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spc="155">
                <a:solidFill>
                  <a:srgbClr val="F6E79C"/>
                </a:solidFill>
                <a:latin typeface="Montserrat Bold Italics"/>
              </a:rPr>
              <a:t>Độ dài cạnh của hình lập phương khi tăng lên 3 lần là:</a:t>
            </a:r>
          </a:p>
          <a:p>
            <a:pPr algn="ctr">
              <a:lnSpc>
                <a:spcPct val="130000"/>
              </a:lnSpc>
            </a:pPr>
            <a:r>
              <a:rPr lang="en-US" sz="3200" b="1" u="none" spc="155">
                <a:solidFill>
                  <a:srgbClr val="F6E79C"/>
                </a:solidFill>
                <a:latin typeface="Montserrat Bold Italics"/>
              </a:rPr>
              <a:t>4 x 3 = 12 (cm)</a:t>
            </a:r>
            <a:endParaRPr lang="en-US" sz="3200" b="1" u="none" spc="155">
              <a:solidFill>
                <a:schemeClr val="bg1"/>
              </a:solidFill>
              <a:latin typeface="Montserrat Bold Italics"/>
            </a:endParaRP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74A506E7-FC77-4A57-B30D-7C06019B1D8C}"/>
              </a:ext>
            </a:extLst>
          </p:cNvPr>
          <p:cNvSpPr txBox="1"/>
          <p:nvPr/>
        </p:nvSpPr>
        <p:spPr>
          <a:xfrm>
            <a:off x="1798020" y="5921020"/>
            <a:ext cx="15118380" cy="1221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spc="155">
                <a:solidFill>
                  <a:srgbClr val="F6E79C"/>
                </a:solidFill>
                <a:latin typeface="Montserrat Bold Italics"/>
              </a:rPr>
              <a:t>Diện tích xung quanh của hình lập phương có cạnh 12 cm là:</a:t>
            </a:r>
          </a:p>
          <a:p>
            <a:pPr algn="ctr">
              <a:lnSpc>
                <a:spcPct val="130000"/>
              </a:lnSpc>
            </a:pPr>
            <a:r>
              <a:rPr lang="en-US" sz="3200" b="1" u="none" spc="155">
                <a:solidFill>
                  <a:srgbClr val="F6E79C"/>
                </a:solidFill>
                <a:latin typeface="Montserrat Bold Italics"/>
              </a:rPr>
              <a:t>12 x 12 x 4 = 576 (cm</a:t>
            </a:r>
            <a:r>
              <a:rPr lang="en-US" sz="3200" b="1" u="none" spc="155" baseline="30000">
                <a:solidFill>
                  <a:srgbClr val="F6E79C"/>
                </a:solidFill>
                <a:latin typeface="Montserrat Bold Italics"/>
              </a:rPr>
              <a:t>2</a:t>
            </a:r>
            <a:r>
              <a:rPr lang="en-US" sz="3200" b="1" u="none" spc="155">
                <a:solidFill>
                  <a:srgbClr val="F6E79C"/>
                </a:solidFill>
                <a:latin typeface="Montserrat Bold Italics"/>
              </a:rPr>
              <a:t>)</a:t>
            </a:r>
            <a:endParaRPr lang="en-US" sz="3200" b="1" u="none" spc="155">
              <a:solidFill>
                <a:schemeClr val="bg1"/>
              </a:solidFill>
              <a:latin typeface="Montserrat Bold Italics"/>
            </a:endParaRPr>
          </a:p>
        </p:txBody>
      </p:sp>
      <p:sp>
        <p:nvSpPr>
          <p:cNvPr id="32" name="TextBox 10">
            <a:extLst>
              <a:ext uri="{FF2B5EF4-FFF2-40B4-BE49-F238E27FC236}">
                <a16:creationId xmlns:a16="http://schemas.microsoft.com/office/drawing/2014/main" id="{4960F986-AAE3-4B5E-A84F-8C907C7808C9}"/>
              </a:ext>
            </a:extLst>
          </p:cNvPr>
          <p:cNvSpPr txBox="1"/>
          <p:nvPr/>
        </p:nvSpPr>
        <p:spPr>
          <a:xfrm>
            <a:off x="1767540" y="7316542"/>
            <a:ext cx="15118380" cy="1221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spc="155">
                <a:solidFill>
                  <a:srgbClr val="F6E79C"/>
                </a:solidFill>
                <a:latin typeface="Montserrat Bold Italics"/>
              </a:rPr>
              <a:t>Diện tích toàn phần của hình lập phương có cạnh 12 cm là:</a:t>
            </a:r>
          </a:p>
          <a:p>
            <a:pPr algn="ctr">
              <a:lnSpc>
                <a:spcPct val="130000"/>
              </a:lnSpc>
            </a:pPr>
            <a:r>
              <a:rPr lang="en-US" sz="3200" b="1" u="none" spc="155">
                <a:solidFill>
                  <a:srgbClr val="F6E79C"/>
                </a:solidFill>
                <a:latin typeface="Montserrat Bold Italics"/>
              </a:rPr>
              <a:t>12 x 12 x 6 = 864 (cm</a:t>
            </a:r>
            <a:r>
              <a:rPr lang="en-US" sz="3200" b="1" u="none" spc="155" baseline="30000">
                <a:solidFill>
                  <a:srgbClr val="F6E79C"/>
                </a:solidFill>
                <a:latin typeface="Montserrat Bold Italics"/>
              </a:rPr>
              <a:t>2</a:t>
            </a:r>
            <a:r>
              <a:rPr lang="en-US" sz="3200" b="1" u="none" spc="155">
                <a:solidFill>
                  <a:srgbClr val="F6E79C"/>
                </a:solidFill>
                <a:latin typeface="Montserrat Bold Italics"/>
              </a:rPr>
              <a:t>)</a:t>
            </a:r>
            <a:endParaRPr lang="en-US" sz="3200" b="1" u="none" spc="155">
              <a:solidFill>
                <a:schemeClr val="bg1"/>
              </a:solidFill>
              <a:latin typeface="Montserrat Bold Itali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4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41" t="12696" r="578" b="2812"/>
          <a:stretch>
            <a:fillRect/>
          </a:stretch>
        </p:blipFill>
        <p:spPr>
          <a:xfrm>
            <a:off x="7553964" y="246296"/>
            <a:ext cx="3156504" cy="77825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867204" y="469438"/>
            <a:ext cx="2530024" cy="474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60"/>
              </a:lnSpc>
              <a:spcBef>
                <a:spcPct val="0"/>
              </a:spcBef>
            </a:pPr>
            <a:r>
              <a:rPr lang="en-US" sz="4800" spc="272">
                <a:solidFill>
                  <a:srgbClr val="F4D35E"/>
                </a:solidFill>
                <a:latin typeface="Caveat Bold"/>
              </a:rPr>
              <a:t>Cách 2</a:t>
            </a:r>
          </a:p>
        </p:txBody>
      </p:sp>
    </p:spTree>
    <p:extLst>
      <p:ext uri="{BB962C8B-B14F-4D97-AF65-F5344CB8AC3E}">
        <p14:creationId xmlns:p14="http://schemas.microsoft.com/office/powerpoint/2010/main" val="259606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5" t="11266" r="696" b="5617"/>
          <a:stretch>
            <a:fillRect/>
          </a:stretch>
        </p:blipFill>
        <p:spPr>
          <a:xfrm>
            <a:off x="-14725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6119990">
            <a:off x="14549735" y="-4507278"/>
            <a:ext cx="2883798" cy="90649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654299">
            <a:off x="-1720520" y="-628928"/>
            <a:ext cx="5292726" cy="27323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0800000">
            <a:off x="561639" y="2232393"/>
            <a:ext cx="752969" cy="754696"/>
          </a:xfrm>
          <a:prstGeom prst="rect">
            <a:avLst/>
          </a:prstGeom>
        </p:spPr>
      </p:pic>
      <p:pic>
        <p:nvPicPr>
          <p:cNvPr id="27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203420" y="6279921"/>
            <a:ext cx="4258525" cy="4114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5004129">
            <a:off x="-1812321" y="5251898"/>
            <a:ext cx="3624643" cy="11393769"/>
          </a:xfrm>
          <a:prstGeom prst="rect">
            <a:avLst/>
          </a:prstGeom>
        </p:spPr>
      </p:pic>
      <p:pic>
        <p:nvPicPr>
          <p:cNvPr id="31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98020" y="8945874"/>
            <a:ext cx="4910828" cy="1528495"/>
          </a:xfrm>
          <a:prstGeom prst="rect">
            <a:avLst/>
          </a:prstGeom>
        </p:spPr>
      </p:pic>
      <p:pic>
        <p:nvPicPr>
          <p:cNvPr id="23" name="Picture 25"/>
          <p:cNvPicPr>
            <a:picLocks noChangeAspect="1"/>
          </p:cNvPicPr>
          <p:nvPr/>
        </p:nvPicPr>
        <p:blipFill>
          <a:blip r:embed="rId10">
            <a:alphaModFix amt="50000"/>
          </a:blip>
          <a:srcRect b="23391"/>
          <a:stretch>
            <a:fillRect/>
          </a:stretch>
        </p:blipFill>
        <p:spPr>
          <a:xfrm rot="-2016364">
            <a:off x="2337209" y="1498383"/>
            <a:ext cx="1586266" cy="43264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7105" y="133613"/>
            <a:ext cx="3533615" cy="3530671"/>
          </a:xfrm>
          <a:prstGeom prst="rect">
            <a:avLst/>
          </a:prstGeom>
        </p:spPr>
      </p:pic>
      <p:pic>
        <p:nvPicPr>
          <p:cNvPr id="28" name="Picture 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2438069">
            <a:off x="12950107" y="-1528291"/>
            <a:ext cx="7245514" cy="4286928"/>
          </a:xfrm>
          <a:prstGeom prst="rect">
            <a:avLst/>
          </a:prstGeom>
        </p:spPr>
      </p:pic>
      <p:pic>
        <p:nvPicPr>
          <p:cNvPr id="30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362592" y="7240511"/>
            <a:ext cx="6930894" cy="3271958"/>
          </a:xfrm>
          <a:prstGeom prst="rect">
            <a:avLst/>
          </a:prstGeom>
        </p:spPr>
      </p:pic>
      <p:grpSp>
        <p:nvGrpSpPr>
          <p:cNvPr id="17" name="Group 7"/>
          <p:cNvGrpSpPr/>
          <p:nvPr/>
        </p:nvGrpSpPr>
        <p:grpSpPr>
          <a:xfrm>
            <a:off x="1484355" y="502552"/>
            <a:ext cx="16241599" cy="8443322"/>
            <a:chOff x="-3810" y="0"/>
            <a:chExt cx="9377502" cy="4448305"/>
          </a:xfrm>
        </p:grpSpPr>
        <p:sp>
          <p:nvSpPr>
            <p:cNvPr id="19" name="Freeform 8"/>
            <p:cNvSpPr/>
            <p:nvPr/>
          </p:nvSpPr>
          <p:spPr>
            <a:xfrm>
              <a:off x="25400" y="571987"/>
              <a:ext cx="9348292" cy="3876318"/>
            </a:xfrm>
            <a:custGeom>
              <a:avLst/>
              <a:gdLst/>
              <a:ahLst/>
              <a:cxnLst/>
              <a:rect l="l" t="t" r="r" b="b"/>
              <a:pathLst>
                <a:path w="9348292" h="3876318">
                  <a:moveTo>
                    <a:pt x="9348292" y="3876318"/>
                  </a:moveTo>
                  <a:lnTo>
                    <a:pt x="0" y="3868698"/>
                  </a:lnTo>
                  <a:lnTo>
                    <a:pt x="0" y="1357635"/>
                  </a:lnTo>
                  <a:lnTo>
                    <a:pt x="17780" y="19050"/>
                  </a:lnTo>
                  <a:lnTo>
                    <a:pt x="4659849" y="0"/>
                  </a:lnTo>
                  <a:lnTo>
                    <a:pt x="9329242" y="5080"/>
                  </a:lnTo>
                  <a:close/>
                </a:path>
              </a:pathLst>
            </a:custGeom>
            <a:solidFill>
              <a:srgbClr val="A28256"/>
            </a:solidFill>
          </p:spPr>
        </p:sp>
        <p:sp>
          <p:nvSpPr>
            <p:cNvPr id="20" name="Freeform 9"/>
            <p:cNvSpPr/>
            <p:nvPr/>
          </p:nvSpPr>
          <p:spPr>
            <a:xfrm>
              <a:off x="-3810" y="0"/>
              <a:ext cx="9377502" cy="3902988"/>
            </a:xfrm>
            <a:custGeom>
              <a:avLst/>
              <a:gdLst/>
              <a:ahLst/>
              <a:cxnLst/>
              <a:rect l="l" t="t" r="r" b="b"/>
              <a:pathLst>
                <a:path w="9377502" h="3902988">
                  <a:moveTo>
                    <a:pt x="9343212" y="21590"/>
                  </a:moveTo>
                  <a:cubicBezTo>
                    <a:pt x="9344482" y="34290"/>
                    <a:pt x="9344482" y="44450"/>
                    <a:pt x="9345752" y="54610"/>
                  </a:cubicBezTo>
                  <a:cubicBezTo>
                    <a:pt x="9348292" y="122782"/>
                    <a:pt x="9349562" y="207415"/>
                    <a:pt x="9352102" y="289026"/>
                  </a:cubicBezTo>
                  <a:cubicBezTo>
                    <a:pt x="9352102" y="406908"/>
                    <a:pt x="9364802" y="2731300"/>
                    <a:pt x="9371152" y="2849182"/>
                  </a:cubicBezTo>
                  <a:cubicBezTo>
                    <a:pt x="9377502" y="3027517"/>
                    <a:pt x="9373692" y="3208874"/>
                    <a:pt x="9373692" y="3387208"/>
                  </a:cubicBezTo>
                  <a:cubicBezTo>
                    <a:pt x="9373692" y="3544384"/>
                    <a:pt x="9374962" y="3689470"/>
                    <a:pt x="9376232" y="3842028"/>
                  </a:cubicBezTo>
                  <a:cubicBezTo>
                    <a:pt x="9376232" y="3863618"/>
                    <a:pt x="9376232" y="3877588"/>
                    <a:pt x="9376232" y="3901718"/>
                  </a:cubicBezTo>
                  <a:cubicBezTo>
                    <a:pt x="9353372" y="3901718"/>
                    <a:pt x="9333052" y="3902988"/>
                    <a:pt x="9287877" y="3901718"/>
                  </a:cubicBezTo>
                  <a:cubicBezTo>
                    <a:pt x="8810307" y="3896638"/>
                    <a:pt x="8325390" y="3902988"/>
                    <a:pt x="7847820" y="3897908"/>
                  </a:cubicBezTo>
                  <a:cubicBezTo>
                    <a:pt x="7561279" y="3894098"/>
                    <a:pt x="7282084" y="3896638"/>
                    <a:pt x="6995542" y="3894098"/>
                  </a:cubicBezTo>
                  <a:cubicBezTo>
                    <a:pt x="6863292" y="3892828"/>
                    <a:pt x="6731042" y="3891558"/>
                    <a:pt x="6598792" y="3890288"/>
                  </a:cubicBezTo>
                  <a:cubicBezTo>
                    <a:pt x="6517973" y="3890288"/>
                    <a:pt x="6444500" y="3891558"/>
                    <a:pt x="6363681" y="3891558"/>
                  </a:cubicBezTo>
                  <a:cubicBezTo>
                    <a:pt x="6157958" y="3890288"/>
                    <a:pt x="5592222" y="3891558"/>
                    <a:pt x="5386500" y="3890288"/>
                  </a:cubicBezTo>
                  <a:cubicBezTo>
                    <a:pt x="5239555" y="3889018"/>
                    <a:pt x="2300665" y="3897908"/>
                    <a:pt x="2153720" y="3896638"/>
                  </a:cubicBezTo>
                  <a:cubicBezTo>
                    <a:pt x="2116984" y="3896638"/>
                    <a:pt x="2072901" y="3897908"/>
                    <a:pt x="2036165" y="3897908"/>
                  </a:cubicBezTo>
                  <a:cubicBezTo>
                    <a:pt x="1947998" y="3897908"/>
                    <a:pt x="1867179" y="3899178"/>
                    <a:pt x="1779012" y="3899178"/>
                  </a:cubicBezTo>
                  <a:cubicBezTo>
                    <a:pt x="1558595" y="3899178"/>
                    <a:pt x="1345525" y="3897908"/>
                    <a:pt x="1125109" y="3896638"/>
                  </a:cubicBezTo>
                  <a:cubicBezTo>
                    <a:pt x="992859" y="3895368"/>
                    <a:pt x="860609" y="3894098"/>
                    <a:pt x="735706" y="3892828"/>
                  </a:cubicBezTo>
                  <a:cubicBezTo>
                    <a:pt x="500595" y="3891558"/>
                    <a:pt x="265483" y="3890288"/>
                    <a:pt x="48260" y="3890288"/>
                  </a:cubicBezTo>
                  <a:cubicBezTo>
                    <a:pt x="38100" y="3890288"/>
                    <a:pt x="29210" y="3890288"/>
                    <a:pt x="19050" y="3889018"/>
                  </a:cubicBezTo>
                  <a:cubicBezTo>
                    <a:pt x="10160" y="3887748"/>
                    <a:pt x="5080" y="3881398"/>
                    <a:pt x="7620" y="3872508"/>
                  </a:cubicBezTo>
                  <a:cubicBezTo>
                    <a:pt x="16510" y="3840600"/>
                    <a:pt x="12700" y="3765035"/>
                    <a:pt x="11430" y="3686447"/>
                  </a:cubicBezTo>
                  <a:cubicBezTo>
                    <a:pt x="10160" y="3526248"/>
                    <a:pt x="6350" y="3369072"/>
                    <a:pt x="7620" y="3208874"/>
                  </a:cubicBezTo>
                  <a:cubicBezTo>
                    <a:pt x="5080" y="3009381"/>
                    <a:pt x="0" y="539903"/>
                    <a:pt x="7620" y="337388"/>
                  </a:cubicBezTo>
                  <a:cubicBezTo>
                    <a:pt x="8890" y="298094"/>
                    <a:pt x="7620" y="255777"/>
                    <a:pt x="8890" y="216483"/>
                  </a:cubicBezTo>
                  <a:cubicBezTo>
                    <a:pt x="10160" y="153008"/>
                    <a:pt x="12700" y="834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803" y="30480"/>
                    <a:pt x="199358" y="29210"/>
                  </a:cubicBezTo>
                  <a:cubicBezTo>
                    <a:pt x="397733" y="25400"/>
                    <a:pt x="596109" y="22860"/>
                    <a:pt x="801831" y="20320"/>
                  </a:cubicBezTo>
                  <a:cubicBezTo>
                    <a:pt x="941428" y="17780"/>
                    <a:pt x="1081025" y="16510"/>
                    <a:pt x="1213276" y="13970"/>
                  </a:cubicBezTo>
                  <a:cubicBezTo>
                    <a:pt x="1345526" y="11430"/>
                    <a:pt x="1485123" y="8890"/>
                    <a:pt x="1617373" y="8890"/>
                  </a:cubicBezTo>
                  <a:cubicBezTo>
                    <a:pt x="1764317" y="7620"/>
                    <a:pt x="1911262" y="10160"/>
                    <a:pt x="2058207" y="8890"/>
                  </a:cubicBezTo>
                  <a:cubicBezTo>
                    <a:pt x="2241887" y="8890"/>
                    <a:pt x="5570180" y="6350"/>
                    <a:pt x="5753861" y="5080"/>
                  </a:cubicBezTo>
                  <a:cubicBezTo>
                    <a:pt x="5930194" y="3810"/>
                    <a:pt x="6106528" y="2540"/>
                    <a:pt x="6290208" y="2540"/>
                  </a:cubicBezTo>
                  <a:cubicBezTo>
                    <a:pt x="6591445" y="1270"/>
                    <a:pt x="6885334" y="0"/>
                    <a:pt x="7186570" y="0"/>
                  </a:cubicBezTo>
                  <a:cubicBezTo>
                    <a:pt x="7311473" y="0"/>
                    <a:pt x="7443723" y="2540"/>
                    <a:pt x="7568626" y="2540"/>
                  </a:cubicBezTo>
                  <a:cubicBezTo>
                    <a:pt x="7913946" y="3810"/>
                    <a:pt x="8266613" y="5080"/>
                    <a:pt x="8611932" y="7620"/>
                  </a:cubicBezTo>
                  <a:cubicBezTo>
                    <a:pt x="8795612" y="8890"/>
                    <a:pt x="8979293" y="12700"/>
                    <a:pt x="9162973" y="16510"/>
                  </a:cubicBezTo>
                  <a:cubicBezTo>
                    <a:pt x="9207057" y="16510"/>
                    <a:pt x="9251140" y="16510"/>
                    <a:pt x="9287877" y="16510"/>
                  </a:cubicBezTo>
                  <a:cubicBezTo>
                    <a:pt x="9324162" y="17780"/>
                    <a:pt x="9333052" y="20320"/>
                    <a:pt x="9343212" y="21590"/>
                  </a:cubicBezTo>
                  <a:close/>
                  <a:moveTo>
                    <a:pt x="9353372" y="3885208"/>
                  </a:moveTo>
                  <a:cubicBezTo>
                    <a:pt x="9354642" y="3868698"/>
                    <a:pt x="9355912" y="3855998"/>
                    <a:pt x="9355912" y="3843298"/>
                  </a:cubicBezTo>
                  <a:cubicBezTo>
                    <a:pt x="9354642" y="3674357"/>
                    <a:pt x="9353372" y="3514158"/>
                    <a:pt x="9353372" y="3341869"/>
                  </a:cubicBezTo>
                  <a:cubicBezTo>
                    <a:pt x="9353372" y="3263281"/>
                    <a:pt x="9355912" y="3184693"/>
                    <a:pt x="9354642" y="3106105"/>
                  </a:cubicBezTo>
                  <a:cubicBezTo>
                    <a:pt x="9354642" y="3033562"/>
                    <a:pt x="9353372" y="2957997"/>
                    <a:pt x="9352102" y="2885454"/>
                  </a:cubicBezTo>
                  <a:cubicBezTo>
                    <a:pt x="9347022" y="2773617"/>
                    <a:pt x="9335592" y="458292"/>
                    <a:pt x="9335592" y="346456"/>
                  </a:cubicBezTo>
                  <a:cubicBezTo>
                    <a:pt x="9333052" y="252754"/>
                    <a:pt x="9330512" y="156031"/>
                    <a:pt x="9327972" y="63500"/>
                  </a:cubicBezTo>
                  <a:cubicBezTo>
                    <a:pt x="9326702" y="44450"/>
                    <a:pt x="9325432" y="43180"/>
                    <a:pt x="9265835" y="41910"/>
                  </a:cubicBezTo>
                  <a:cubicBezTo>
                    <a:pt x="9243793" y="41910"/>
                    <a:pt x="9229099" y="41910"/>
                    <a:pt x="9207058" y="40640"/>
                  </a:cubicBezTo>
                  <a:cubicBezTo>
                    <a:pt x="9023377" y="36830"/>
                    <a:pt x="8832349" y="31750"/>
                    <a:pt x="8648668" y="30480"/>
                  </a:cubicBezTo>
                  <a:cubicBezTo>
                    <a:pt x="8200487" y="26670"/>
                    <a:pt x="7744959" y="25400"/>
                    <a:pt x="7296779" y="22860"/>
                  </a:cubicBezTo>
                  <a:cubicBezTo>
                    <a:pt x="7230653" y="22860"/>
                    <a:pt x="7157181" y="22860"/>
                    <a:pt x="7091056" y="22860"/>
                  </a:cubicBezTo>
                  <a:cubicBezTo>
                    <a:pt x="6980848" y="22860"/>
                    <a:pt x="6870640" y="22860"/>
                    <a:pt x="6767779" y="22860"/>
                  </a:cubicBezTo>
                  <a:cubicBezTo>
                    <a:pt x="6532667" y="22860"/>
                    <a:pt x="6297556" y="22860"/>
                    <a:pt x="6069792" y="24130"/>
                  </a:cubicBezTo>
                  <a:cubicBezTo>
                    <a:pt x="5871417" y="25400"/>
                    <a:pt x="2528429" y="29210"/>
                    <a:pt x="2330054" y="29210"/>
                  </a:cubicBezTo>
                  <a:cubicBezTo>
                    <a:pt x="2006776" y="29210"/>
                    <a:pt x="1683498" y="26670"/>
                    <a:pt x="1360220" y="33020"/>
                  </a:cubicBezTo>
                  <a:cubicBezTo>
                    <a:pt x="1191234" y="36830"/>
                    <a:pt x="1029595" y="36830"/>
                    <a:pt x="867956" y="38100"/>
                  </a:cubicBezTo>
                  <a:cubicBezTo>
                    <a:pt x="588761" y="41910"/>
                    <a:pt x="309567" y="45720"/>
                    <a:pt x="49530" y="50800"/>
                  </a:cubicBezTo>
                  <a:cubicBezTo>
                    <a:pt x="36830" y="50800"/>
                    <a:pt x="34290" y="53340"/>
                    <a:pt x="33020" y="74420"/>
                  </a:cubicBezTo>
                  <a:cubicBezTo>
                    <a:pt x="31750" y="128827"/>
                    <a:pt x="31750" y="183234"/>
                    <a:pt x="30480" y="237641"/>
                  </a:cubicBezTo>
                  <a:cubicBezTo>
                    <a:pt x="29210" y="328320"/>
                    <a:pt x="26670" y="415976"/>
                    <a:pt x="25400" y="506654"/>
                  </a:cubicBezTo>
                  <a:cubicBezTo>
                    <a:pt x="20320" y="603378"/>
                    <a:pt x="26670" y="2967064"/>
                    <a:pt x="29210" y="3063788"/>
                  </a:cubicBezTo>
                  <a:cubicBezTo>
                    <a:pt x="29210" y="3166557"/>
                    <a:pt x="29210" y="3272349"/>
                    <a:pt x="30480" y="3375118"/>
                  </a:cubicBezTo>
                  <a:cubicBezTo>
                    <a:pt x="30480" y="3450683"/>
                    <a:pt x="33020" y="3526249"/>
                    <a:pt x="33020" y="3601814"/>
                  </a:cubicBezTo>
                  <a:cubicBezTo>
                    <a:pt x="33020" y="3683425"/>
                    <a:pt x="33020" y="3765035"/>
                    <a:pt x="31750" y="3843298"/>
                  </a:cubicBezTo>
                  <a:cubicBezTo>
                    <a:pt x="31750" y="3847108"/>
                    <a:pt x="31750" y="3849648"/>
                    <a:pt x="31750" y="3853458"/>
                  </a:cubicBezTo>
                  <a:cubicBezTo>
                    <a:pt x="31750" y="3863618"/>
                    <a:pt x="35560" y="3867428"/>
                    <a:pt x="44450" y="3867428"/>
                  </a:cubicBezTo>
                  <a:cubicBezTo>
                    <a:pt x="96497" y="3867428"/>
                    <a:pt x="199358" y="3868698"/>
                    <a:pt x="294872" y="3868698"/>
                  </a:cubicBezTo>
                  <a:cubicBezTo>
                    <a:pt x="434470" y="3868698"/>
                    <a:pt x="581414" y="3866158"/>
                    <a:pt x="721011" y="3868698"/>
                  </a:cubicBezTo>
                  <a:cubicBezTo>
                    <a:pt x="948775" y="3872508"/>
                    <a:pt x="1176539" y="3875048"/>
                    <a:pt x="1404303" y="3873778"/>
                  </a:cubicBezTo>
                  <a:cubicBezTo>
                    <a:pt x="1551248" y="3872508"/>
                    <a:pt x="1690845" y="3875048"/>
                    <a:pt x="1837790" y="3875048"/>
                  </a:cubicBezTo>
                  <a:cubicBezTo>
                    <a:pt x="2050859" y="3875048"/>
                    <a:pt x="2263929" y="3873778"/>
                    <a:pt x="2476998" y="3875048"/>
                  </a:cubicBezTo>
                  <a:cubicBezTo>
                    <a:pt x="2792929" y="3876318"/>
                    <a:pt x="6260820" y="3866158"/>
                    <a:pt x="6584097" y="3868698"/>
                  </a:cubicBezTo>
                  <a:cubicBezTo>
                    <a:pt x="6723695" y="3869968"/>
                    <a:pt x="6863292" y="3871238"/>
                    <a:pt x="6995542" y="3871238"/>
                  </a:cubicBezTo>
                  <a:cubicBezTo>
                    <a:pt x="7238001" y="3873778"/>
                    <a:pt x="7473112" y="3869968"/>
                    <a:pt x="7715570" y="3873778"/>
                  </a:cubicBezTo>
                  <a:cubicBezTo>
                    <a:pt x="7913946" y="3876318"/>
                    <a:pt x="8112320" y="3876318"/>
                    <a:pt x="8310696" y="3878858"/>
                  </a:cubicBezTo>
                  <a:cubicBezTo>
                    <a:pt x="8604585" y="3882668"/>
                    <a:pt x="8898474" y="3885208"/>
                    <a:pt x="9192363" y="3886478"/>
                  </a:cubicBezTo>
                  <a:cubicBezTo>
                    <a:pt x="9302571" y="3886478"/>
                    <a:pt x="9333052" y="3885208"/>
                    <a:pt x="9353372" y="3885208"/>
                  </a:cubicBezTo>
                  <a:close/>
                </a:path>
              </a:pathLst>
            </a:custGeom>
            <a:solidFill>
              <a:srgbClr val="A28256"/>
            </a:solidFill>
          </p:spPr>
        </p:sp>
      </p:grpSp>
      <p:sp>
        <p:nvSpPr>
          <p:cNvPr id="21" name="TextBox 10"/>
          <p:cNvSpPr txBox="1"/>
          <p:nvPr/>
        </p:nvSpPr>
        <p:spPr>
          <a:xfrm>
            <a:off x="1641187" y="1831935"/>
            <a:ext cx="15927934" cy="1861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spc="155">
                <a:solidFill>
                  <a:srgbClr val="F6E79C"/>
                </a:solidFill>
                <a:latin typeface="Montserrat Bold Italics"/>
              </a:rPr>
              <a:t>Diện tích xung quanh của hình lập phương có cạnh 12 cm gấp diện tích xung quanh của hình lập phương có cạnh 4 cm số lần là:</a:t>
            </a:r>
          </a:p>
          <a:p>
            <a:pPr algn="ctr">
              <a:lnSpc>
                <a:spcPct val="130000"/>
              </a:lnSpc>
            </a:pPr>
            <a:r>
              <a:rPr lang="en-US" sz="3200" b="1" spc="155">
                <a:solidFill>
                  <a:schemeClr val="bg1"/>
                </a:solidFill>
                <a:latin typeface="Montserrat Bold Italics"/>
              </a:rPr>
              <a:t>576 : 64 = 9 (lần)</a:t>
            </a:r>
            <a:endParaRPr lang="en-US" sz="3200" b="1" u="none" spc="155">
              <a:solidFill>
                <a:schemeClr val="bg1"/>
              </a:solidFill>
              <a:latin typeface="Montserrat Bold Italics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821DEC4B-C032-4A81-9FEF-BBD51B0ECCE2}"/>
              </a:ext>
            </a:extLst>
          </p:cNvPr>
          <p:cNvSpPr txBox="1"/>
          <p:nvPr/>
        </p:nvSpPr>
        <p:spPr>
          <a:xfrm>
            <a:off x="1809302" y="3865080"/>
            <a:ext cx="15771101" cy="1861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spc="155">
                <a:solidFill>
                  <a:srgbClr val="F6E79C"/>
                </a:solidFill>
                <a:latin typeface="Montserrat Bold Italics"/>
              </a:rPr>
              <a:t>Diện tích toàn phần của hình lập phương có cạnh 12 cm gấp diện tích toàn phần của hình lập phương có cạnh 4 cm số lần là:</a:t>
            </a:r>
          </a:p>
          <a:p>
            <a:pPr algn="ctr">
              <a:lnSpc>
                <a:spcPct val="130000"/>
              </a:lnSpc>
            </a:pPr>
            <a:r>
              <a:rPr lang="en-US" sz="3200" b="1" spc="155">
                <a:solidFill>
                  <a:schemeClr val="bg1"/>
                </a:solidFill>
                <a:latin typeface="Montserrat Bold Italics"/>
              </a:rPr>
              <a:t>864 : 96 = 9 (lần)</a:t>
            </a:r>
            <a:endParaRPr lang="en-US" sz="3200" b="1" u="none" spc="155">
              <a:solidFill>
                <a:schemeClr val="bg1"/>
              </a:solidFill>
              <a:latin typeface="Montserrat Bold Italics"/>
            </a:endParaRPr>
          </a:p>
        </p:txBody>
      </p:sp>
      <p:sp>
        <p:nvSpPr>
          <p:cNvPr id="32" name="TextBox 10">
            <a:extLst>
              <a:ext uri="{FF2B5EF4-FFF2-40B4-BE49-F238E27FC236}">
                <a16:creationId xmlns:a16="http://schemas.microsoft.com/office/drawing/2014/main" id="{4960F986-AAE3-4B5E-A84F-8C907C7808C9}"/>
              </a:ext>
            </a:extLst>
          </p:cNvPr>
          <p:cNvSpPr txBox="1"/>
          <p:nvPr/>
        </p:nvSpPr>
        <p:spPr>
          <a:xfrm>
            <a:off x="2175106" y="6501371"/>
            <a:ext cx="15118380" cy="1861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spc="155">
                <a:solidFill>
                  <a:srgbClr val="F6E79C"/>
                </a:solidFill>
                <a:latin typeface="Montserrat Bold Italics"/>
              </a:rPr>
              <a:t>Vậy nếu </a:t>
            </a:r>
            <a:r>
              <a:rPr lang="en-US" sz="3200" b="1" spc="155">
                <a:solidFill>
                  <a:srgbClr val="FFFF00"/>
                </a:solidFill>
                <a:latin typeface="Montserrat Bold Italics"/>
              </a:rPr>
              <a:t>cạnh</a:t>
            </a:r>
            <a:r>
              <a:rPr lang="en-US" sz="3200" b="1" spc="155">
                <a:solidFill>
                  <a:srgbClr val="F6E79C"/>
                </a:solidFill>
                <a:latin typeface="Montserrat Bold Italics"/>
              </a:rPr>
              <a:t> của hình lập phương </a:t>
            </a:r>
            <a:r>
              <a:rPr lang="en-US" sz="3200" b="1" spc="155">
                <a:solidFill>
                  <a:srgbClr val="FFFF00"/>
                </a:solidFill>
                <a:latin typeface="Montserrat Bold Italics"/>
              </a:rPr>
              <a:t>tăng lên 3 lần </a:t>
            </a:r>
            <a:r>
              <a:rPr lang="en-US" sz="3200" b="1" spc="155">
                <a:solidFill>
                  <a:srgbClr val="F6E79C"/>
                </a:solidFill>
                <a:latin typeface="Montserrat Bold Italics"/>
              </a:rPr>
              <a:t>thì </a:t>
            </a:r>
            <a:r>
              <a:rPr lang="en-US" sz="3200" b="1" spc="155">
                <a:solidFill>
                  <a:srgbClr val="FFFF00"/>
                </a:solidFill>
                <a:latin typeface="Montserrat Bold Italics"/>
              </a:rPr>
              <a:t>diện tích xung quanh</a:t>
            </a:r>
            <a:r>
              <a:rPr lang="en-US" sz="3200" b="1" spc="155">
                <a:solidFill>
                  <a:srgbClr val="F6E79C"/>
                </a:solidFill>
                <a:latin typeface="Montserrat Bold Italics"/>
              </a:rPr>
              <a:t> và </a:t>
            </a:r>
            <a:r>
              <a:rPr lang="en-US" sz="3200" b="1" spc="155">
                <a:solidFill>
                  <a:srgbClr val="FFFF00"/>
                </a:solidFill>
                <a:latin typeface="Montserrat Bold Italics"/>
              </a:rPr>
              <a:t>diện tích toàn phần</a:t>
            </a:r>
            <a:r>
              <a:rPr lang="en-US" sz="3200" b="1" spc="155">
                <a:solidFill>
                  <a:srgbClr val="F6E79C"/>
                </a:solidFill>
                <a:latin typeface="Montserrat Bold Italics"/>
              </a:rPr>
              <a:t> của hình lập phương sẽ </a:t>
            </a:r>
          </a:p>
          <a:p>
            <a:pPr algn="ctr">
              <a:lnSpc>
                <a:spcPct val="130000"/>
              </a:lnSpc>
            </a:pPr>
            <a:r>
              <a:rPr lang="en-US" sz="3200" b="1" spc="155">
                <a:solidFill>
                  <a:srgbClr val="FFFF00"/>
                </a:solidFill>
                <a:latin typeface="Montserrat Bold Italics"/>
              </a:rPr>
              <a:t>tăng lên 9 lần.</a:t>
            </a:r>
            <a:endParaRPr lang="en-US" sz="3200" b="1" u="none" spc="155">
              <a:solidFill>
                <a:srgbClr val="FFFF00"/>
              </a:solidFill>
              <a:latin typeface="Montserrat Bold Itali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4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41" t="12696" r="578" b="2812"/>
          <a:stretch>
            <a:fillRect/>
          </a:stretch>
        </p:blipFill>
        <p:spPr>
          <a:xfrm>
            <a:off x="7553964" y="246296"/>
            <a:ext cx="3156504" cy="77825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867204" y="469438"/>
            <a:ext cx="2840936" cy="474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60"/>
              </a:lnSpc>
              <a:spcBef>
                <a:spcPct val="0"/>
              </a:spcBef>
            </a:pPr>
            <a:r>
              <a:rPr lang="en-US" sz="4800" spc="272">
                <a:solidFill>
                  <a:srgbClr val="F4D35E"/>
                </a:solidFill>
                <a:latin typeface="Caveat Bold"/>
              </a:rPr>
              <a:t>Cách 2 (tt)</a:t>
            </a:r>
          </a:p>
        </p:txBody>
      </p:sp>
    </p:spTree>
    <p:extLst>
      <p:ext uri="{BB962C8B-B14F-4D97-AF65-F5344CB8AC3E}">
        <p14:creationId xmlns:p14="http://schemas.microsoft.com/office/powerpoint/2010/main" val="330953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56E-6 0.01512 C 0.01467 -0.00047 0.06623 -0.01605 0.08481 -0.01605 C 0.19922 -0.01605 0.31736 0.22762 0.31736 0.47129 C 0.31736 0.34845 0.3763 0.22762 0.43177 0.22762 C 0.49071 0.22762 0.5461 0.35031 0.5461 0.47129 C 0.5461 0.4108 0.57552 0.34845 0.60504 0.34845 C 0.63446 0.34845 0.66398 0.40895 0.66398 0.47129 C 0.66398 0.43997 0.67873 0.4108 0.6934 0.4108 C 0.70816 0.4108 0.72292 0.44197 0.72292 0.47129 C 0.72292 0.45555 0.7303 0.43997 0.73768 0.43997 C 0.74149 0.43997 0.75235 0.45555 0.75235 0.47129 C 0.75235 0.46342 0.75625 0.45555 0.75972 0.45555 C 0.75972 0.45741 0.7671 0.46342 0.7671 0.47129 C 0.7671 0.46728 0.7671 0.46342 0.77092 0.46342 C 0.77092 0.46528 0.77483 0.46728 0.77483 0.47129 C 0.77483 0.46944 0.77483 0.46728 0.77483 0.46543 C 0.77865 0.46543 0.77865 0.46728 0.77865 0.46944 C 0.78247 0.46944 0.78247 0.46759 0.78247 0.46543 C 0.78637 0.46543 0.78637 0.46728 0.78637 0.46944 " pathEditMode="relative" rAng="0" ptsTypes="AAAAAAAAAAAAAAAAAAA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14" y="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2192 C -0.0053 0.00293 -0.02352 -0.01605 -0.03012 -0.01605 C -0.07057 -0.01605 -0.11241 0.28071 -0.11241 0.57763 C -0.11241 0.42809 -0.13325 0.28071 -0.15286 0.28071 C -0.1737 0.28071 -0.19332 0.43025 -0.19332 0.57763 C -0.19332 0.50386 -0.20373 0.42809 -0.21415 0.42809 C -0.22465 0.42809 -0.23507 0.5017 -0.23507 0.57763 C -0.23507 0.53951 -0.24028 0.50386 -0.24549 0.50386 C -0.25069 0.50386 -0.2559 0.54198 -0.2559 0.57763 C -0.2559 0.55849 -0.25851 0.53951 -0.26111 0.53951 C -0.2625 0.53951 -0.26632 0.55849 -0.26632 0.57763 C -0.26632 0.56806 -0.26771 0.55849 -0.26892 0.55849 C -0.26892 0.55633 -0.27153 0.56806 -0.27153 0.57763 C -0.27153 0.57284 -0.27153 0.56806 -0.27292 0.56806 C -0.27292 0.57022 -0.27422 0.57284 -0.27422 0.57763 C -0.27422 0.57531 -0.27422 0.57284 -0.27422 0.57053 C -0.27561 0.57053 -0.27561 0.57284 -0.27561 0.57531 C -0.277 0.57531 -0.277 0.57315 -0.277 0.57053 C -0.2783 0.57053 -0.2783 0.57284 -0.2783 0.57531 " pathEditMode="relative" rAng="0" ptsTypes="AAAAAAAAAAAAAAAAAAA">
                                      <p:cBhvr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15" y="2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0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847D3F7-E739-4EB6-AD4D-F6C2045D83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42"/>
          <a:stretch>
            <a:fillRect/>
          </a:stretch>
        </p:blipFill>
        <p:spPr>
          <a:xfrm>
            <a:off x="2240221" y="304800"/>
            <a:ext cx="14325600" cy="2983610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F4D2436F-D790-44BB-BFF2-33CA8CA435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7014350" y="8800052"/>
            <a:ext cx="4777343" cy="1486948"/>
          </a:xfrm>
          <a:prstGeom prst="rect">
            <a:avLst/>
          </a:prstGeom>
        </p:spPr>
      </p:pic>
      <p:pic>
        <p:nvPicPr>
          <p:cNvPr id="4" name="Picture 14">
            <a:extLst>
              <a:ext uri="{FF2B5EF4-FFF2-40B4-BE49-F238E27FC236}">
                <a16:creationId xmlns:a16="http://schemas.microsoft.com/office/drawing/2014/main" id="{AC66F824-78E6-439C-B0B2-18303FE4EDF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04800" y="7797528"/>
            <a:ext cx="5273376" cy="2489472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59C830C-85A5-47DB-B50E-DAB6CA528B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349309" y="5143500"/>
            <a:ext cx="3938691" cy="55279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67F7D9-7E39-437B-81E2-97A93B4C17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7168" y="3829174"/>
            <a:ext cx="3938691" cy="39386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BE69B7-E13F-4EC2-A334-A9364E12EC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7317064" y="3858837"/>
            <a:ext cx="3938691" cy="39386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8E4965-2363-4566-9C00-E02544CA1D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4158" y="3854984"/>
            <a:ext cx="3938691" cy="39386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AD98D3-5E09-442F-A16E-5FC0EE9868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3291" y="6105293"/>
            <a:ext cx="889611" cy="889611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877F4A1-FEE3-41C8-ABD6-B8EEACAF6189}"/>
              </a:ext>
            </a:extLst>
          </p:cNvPr>
          <p:cNvSpPr/>
          <p:nvPr/>
        </p:nvSpPr>
        <p:spPr>
          <a:xfrm>
            <a:off x="3159608" y="4593209"/>
            <a:ext cx="2542508" cy="1241702"/>
          </a:xfrm>
          <a:custGeom>
            <a:avLst/>
            <a:gdLst>
              <a:gd name="connsiteX0" fmla="*/ 0 w 2542508"/>
              <a:gd name="connsiteY0" fmla="*/ 206954 h 1241702"/>
              <a:gd name="connsiteX1" fmla="*/ 206954 w 2542508"/>
              <a:gd name="connsiteY1" fmla="*/ 0 h 1241702"/>
              <a:gd name="connsiteX2" fmla="*/ 2335554 w 2542508"/>
              <a:gd name="connsiteY2" fmla="*/ 0 h 1241702"/>
              <a:gd name="connsiteX3" fmla="*/ 2542508 w 2542508"/>
              <a:gd name="connsiteY3" fmla="*/ 206954 h 1241702"/>
              <a:gd name="connsiteX4" fmla="*/ 2542508 w 2542508"/>
              <a:gd name="connsiteY4" fmla="*/ 1034748 h 1241702"/>
              <a:gd name="connsiteX5" fmla="*/ 2335554 w 2542508"/>
              <a:gd name="connsiteY5" fmla="*/ 1241702 h 1241702"/>
              <a:gd name="connsiteX6" fmla="*/ 206954 w 2542508"/>
              <a:gd name="connsiteY6" fmla="*/ 1241702 h 1241702"/>
              <a:gd name="connsiteX7" fmla="*/ 0 w 2542508"/>
              <a:gd name="connsiteY7" fmla="*/ 1034748 h 1241702"/>
              <a:gd name="connsiteX8" fmla="*/ 0 w 2542508"/>
              <a:gd name="connsiteY8" fmla="*/ 206954 h 1241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2508" h="1241702" fill="none" extrusionOk="0">
                <a:moveTo>
                  <a:pt x="0" y="206954"/>
                </a:moveTo>
                <a:cubicBezTo>
                  <a:pt x="3112" y="92390"/>
                  <a:pt x="74145" y="414"/>
                  <a:pt x="206954" y="0"/>
                </a:cubicBezTo>
                <a:cubicBezTo>
                  <a:pt x="1112338" y="132491"/>
                  <a:pt x="2081904" y="3315"/>
                  <a:pt x="2335554" y="0"/>
                </a:cubicBezTo>
                <a:cubicBezTo>
                  <a:pt x="2456454" y="3701"/>
                  <a:pt x="2543423" y="86240"/>
                  <a:pt x="2542508" y="206954"/>
                </a:cubicBezTo>
                <a:cubicBezTo>
                  <a:pt x="2536008" y="484108"/>
                  <a:pt x="2605781" y="837640"/>
                  <a:pt x="2542508" y="1034748"/>
                </a:cubicBezTo>
                <a:cubicBezTo>
                  <a:pt x="2558189" y="1157425"/>
                  <a:pt x="2450032" y="1244885"/>
                  <a:pt x="2335554" y="1241702"/>
                </a:cubicBezTo>
                <a:cubicBezTo>
                  <a:pt x="1489118" y="1363194"/>
                  <a:pt x="639091" y="1176240"/>
                  <a:pt x="206954" y="1241702"/>
                </a:cubicBezTo>
                <a:cubicBezTo>
                  <a:pt x="75119" y="1240368"/>
                  <a:pt x="8883" y="1156435"/>
                  <a:pt x="0" y="1034748"/>
                </a:cubicBezTo>
                <a:cubicBezTo>
                  <a:pt x="-69738" y="799731"/>
                  <a:pt x="67917" y="576539"/>
                  <a:pt x="0" y="206954"/>
                </a:cubicBezTo>
                <a:close/>
              </a:path>
              <a:path w="2542508" h="1241702" stroke="0" extrusionOk="0">
                <a:moveTo>
                  <a:pt x="0" y="206954"/>
                </a:moveTo>
                <a:cubicBezTo>
                  <a:pt x="4740" y="97836"/>
                  <a:pt x="84441" y="-1681"/>
                  <a:pt x="206954" y="0"/>
                </a:cubicBezTo>
                <a:cubicBezTo>
                  <a:pt x="1205374" y="-42631"/>
                  <a:pt x="2087124" y="140825"/>
                  <a:pt x="2335554" y="0"/>
                </a:cubicBezTo>
                <a:cubicBezTo>
                  <a:pt x="2455173" y="1919"/>
                  <a:pt x="2547945" y="84255"/>
                  <a:pt x="2542508" y="206954"/>
                </a:cubicBezTo>
                <a:cubicBezTo>
                  <a:pt x="2527573" y="318035"/>
                  <a:pt x="2533959" y="890621"/>
                  <a:pt x="2542508" y="1034748"/>
                </a:cubicBezTo>
                <a:cubicBezTo>
                  <a:pt x="2537043" y="1136466"/>
                  <a:pt x="2441849" y="1233151"/>
                  <a:pt x="2335554" y="1241702"/>
                </a:cubicBezTo>
                <a:cubicBezTo>
                  <a:pt x="1692517" y="1270692"/>
                  <a:pt x="728721" y="1372669"/>
                  <a:pt x="206954" y="1241702"/>
                </a:cubicBezTo>
                <a:cubicBezTo>
                  <a:pt x="101604" y="1245449"/>
                  <a:pt x="-3766" y="1168327"/>
                  <a:pt x="0" y="1034748"/>
                </a:cubicBezTo>
                <a:cubicBezTo>
                  <a:pt x="-23542" y="796063"/>
                  <a:pt x="-43539" y="367927"/>
                  <a:pt x="0" y="206954"/>
                </a:cubicBezTo>
                <a:close/>
              </a:path>
            </a:pathLst>
          </a:custGeom>
          <a:solidFill>
            <a:srgbClr val="97332F"/>
          </a:solidFill>
          <a:ln>
            <a:solidFill>
              <a:srgbClr val="97332F"/>
            </a:solidFill>
            <a:extLst>
              <a:ext uri="{C807C97D-BFC1-408E-A445-0C87EB9F89A2}">
                <ask:lineSketchStyleProps xmlns:ask="http://schemas.microsoft.com/office/drawing/2018/sketchyshapes" sd="11400591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Kiếm </a:t>
            </a:r>
          </a:p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bánh quy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3D0249E-F9AC-4463-AD49-B1B7B7B59E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47758" y="2921156"/>
            <a:ext cx="889611" cy="889611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F705217-004F-4ABE-8046-138110949E9C}"/>
              </a:ext>
            </a:extLst>
          </p:cNvPr>
          <p:cNvSpPr/>
          <p:nvPr/>
        </p:nvSpPr>
        <p:spPr>
          <a:xfrm>
            <a:off x="6622410" y="5484442"/>
            <a:ext cx="2139763" cy="1241702"/>
          </a:xfrm>
          <a:custGeom>
            <a:avLst/>
            <a:gdLst>
              <a:gd name="connsiteX0" fmla="*/ 0 w 2139763"/>
              <a:gd name="connsiteY0" fmla="*/ 206954 h 1241702"/>
              <a:gd name="connsiteX1" fmla="*/ 206954 w 2139763"/>
              <a:gd name="connsiteY1" fmla="*/ 0 h 1241702"/>
              <a:gd name="connsiteX2" fmla="*/ 1932809 w 2139763"/>
              <a:gd name="connsiteY2" fmla="*/ 0 h 1241702"/>
              <a:gd name="connsiteX3" fmla="*/ 2139763 w 2139763"/>
              <a:gd name="connsiteY3" fmla="*/ 206954 h 1241702"/>
              <a:gd name="connsiteX4" fmla="*/ 2139763 w 2139763"/>
              <a:gd name="connsiteY4" fmla="*/ 1034748 h 1241702"/>
              <a:gd name="connsiteX5" fmla="*/ 1932809 w 2139763"/>
              <a:gd name="connsiteY5" fmla="*/ 1241702 h 1241702"/>
              <a:gd name="connsiteX6" fmla="*/ 206954 w 2139763"/>
              <a:gd name="connsiteY6" fmla="*/ 1241702 h 1241702"/>
              <a:gd name="connsiteX7" fmla="*/ 0 w 2139763"/>
              <a:gd name="connsiteY7" fmla="*/ 1034748 h 1241702"/>
              <a:gd name="connsiteX8" fmla="*/ 0 w 2139763"/>
              <a:gd name="connsiteY8" fmla="*/ 206954 h 1241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9763" h="1241702" fill="none" extrusionOk="0">
                <a:moveTo>
                  <a:pt x="0" y="206954"/>
                </a:moveTo>
                <a:cubicBezTo>
                  <a:pt x="3112" y="92390"/>
                  <a:pt x="74145" y="414"/>
                  <a:pt x="206954" y="0"/>
                </a:cubicBezTo>
                <a:cubicBezTo>
                  <a:pt x="769068" y="-86783"/>
                  <a:pt x="1153736" y="-139368"/>
                  <a:pt x="1932809" y="0"/>
                </a:cubicBezTo>
                <a:cubicBezTo>
                  <a:pt x="2053709" y="3701"/>
                  <a:pt x="2140678" y="86240"/>
                  <a:pt x="2139763" y="206954"/>
                </a:cubicBezTo>
                <a:cubicBezTo>
                  <a:pt x="2133263" y="484108"/>
                  <a:pt x="2203036" y="837640"/>
                  <a:pt x="2139763" y="1034748"/>
                </a:cubicBezTo>
                <a:cubicBezTo>
                  <a:pt x="2155444" y="1157425"/>
                  <a:pt x="2047287" y="1244885"/>
                  <a:pt x="1932809" y="1241702"/>
                </a:cubicBezTo>
                <a:cubicBezTo>
                  <a:pt x="1264501" y="1371253"/>
                  <a:pt x="439001" y="1229829"/>
                  <a:pt x="206954" y="1241702"/>
                </a:cubicBezTo>
                <a:cubicBezTo>
                  <a:pt x="75119" y="1240368"/>
                  <a:pt x="8883" y="1156435"/>
                  <a:pt x="0" y="1034748"/>
                </a:cubicBezTo>
                <a:cubicBezTo>
                  <a:pt x="-69738" y="799731"/>
                  <a:pt x="67917" y="576539"/>
                  <a:pt x="0" y="206954"/>
                </a:cubicBezTo>
                <a:close/>
              </a:path>
              <a:path w="2139763" h="1241702" stroke="0" extrusionOk="0">
                <a:moveTo>
                  <a:pt x="0" y="206954"/>
                </a:moveTo>
                <a:cubicBezTo>
                  <a:pt x="4740" y="97836"/>
                  <a:pt x="84441" y="-1681"/>
                  <a:pt x="206954" y="0"/>
                </a:cubicBezTo>
                <a:cubicBezTo>
                  <a:pt x="689823" y="39922"/>
                  <a:pt x="1546036" y="-59588"/>
                  <a:pt x="1932809" y="0"/>
                </a:cubicBezTo>
                <a:cubicBezTo>
                  <a:pt x="2052428" y="1919"/>
                  <a:pt x="2145200" y="84255"/>
                  <a:pt x="2139763" y="206954"/>
                </a:cubicBezTo>
                <a:cubicBezTo>
                  <a:pt x="2124828" y="318035"/>
                  <a:pt x="2131214" y="890621"/>
                  <a:pt x="2139763" y="1034748"/>
                </a:cubicBezTo>
                <a:cubicBezTo>
                  <a:pt x="2134298" y="1136466"/>
                  <a:pt x="2039104" y="1233151"/>
                  <a:pt x="1932809" y="1241702"/>
                </a:cubicBezTo>
                <a:cubicBezTo>
                  <a:pt x="1475179" y="1110517"/>
                  <a:pt x="786550" y="1196982"/>
                  <a:pt x="206954" y="1241702"/>
                </a:cubicBezTo>
                <a:cubicBezTo>
                  <a:pt x="101604" y="1245449"/>
                  <a:pt x="-3766" y="1168327"/>
                  <a:pt x="0" y="1034748"/>
                </a:cubicBezTo>
                <a:cubicBezTo>
                  <a:pt x="-23542" y="796063"/>
                  <a:pt x="-43539" y="367927"/>
                  <a:pt x="0" y="206954"/>
                </a:cubicBezTo>
                <a:close/>
              </a:path>
            </a:pathLst>
          </a:custGeom>
          <a:solidFill>
            <a:srgbClr val="97332F"/>
          </a:solidFill>
          <a:ln>
            <a:solidFill>
              <a:srgbClr val="97332F"/>
            </a:solidFill>
            <a:extLst>
              <a:ext uri="{C807C97D-BFC1-408E-A445-0C87EB9F89A2}">
                <ask:lineSketchStyleProps xmlns:ask="http://schemas.microsoft.com/office/drawing/2018/sketchyshapes" sd="11400591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Kiếm </a:t>
            </a:r>
          </a:p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hoa quả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A2A4361-A3EF-41B9-987A-88210D00CA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07804" y="6105293"/>
            <a:ext cx="889611" cy="889611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9627DC3-BE9F-497C-AD3C-54ABC9606339}"/>
              </a:ext>
            </a:extLst>
          </p:cNvPr>
          <p:cNvSpPr/>
          <p:nvPr/>
        </p:nvSpPr>
        <p:spPr>
          <a:xfrm>
            <a:off x="9665781" y="4634135"/>
            <a:ext cx="2326288" cy="1241702"/>
          </a:xfrm>
          <a:custGeom>
            <a:avLst/>
            <a:gdLst>
              <a:gd name="connsiteX0" fmla="*/ 0 w 2326288"/>
              <a:gd name="connsiteY0" fmla="*/ 206954 h 1241702"/>
              <a:gd name="connsiteX1" fmla="*/ 206954 w 2326288"/>
              <a:gd name="connsiteY1" fmla="*/ 0 h 1241702"/>
              <a:gd name="connsiteX2" fmla="*/ 2119334 w 2326288"/>
              <a:gd name="connsiteY2" fmla="*/ 0 h 1241702"/>
              <a:gd name="connsiteX3" fmla="*/ 2326288 w 2326288"/>
              <a:gd name="connsiteY3" fmla="*/ 206954 h 1241702"/>
              <a:gd name="connsiteX4" fmla="*/ 2326288 w 2326288"/>
              <a:gd name="connsiteY4" fmla="*/ 1034748 h 1241702"/>
              <a:gd name="connsiteX5" fmla="*/ 2119334 w 2326288"/>
              <a:gd name="connsiteY5" fmla="*/ 1241702 h 1241702"/>
              <a:gd name="connsiteX6" fmla="*/ 206954 w 2326288"/>
              <a:gd name="connsiteY6" fmla="*/ 1241702 h 1241702"/>
              <a:gd name="connsiteX7" fmla="*/ 0 w 2326288"/>
              <a:gd name="connsiteY7" fmla="*/ 1034748 h 1241702"/>
              <a:gd name="connsiteX8" fmla="*/ 0 w 2326288"/>
              <a:gd name="connsiteY8" fmla="*/ 206954 h 1241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6288" h="1241702" fill="none" extrusionOk="0">
                <a:moveTo>
                  <a:pt x="0" y="206954"/>
                </a:moveTo>
                <a:cubicBezTo>
                  <a:pt x="3112" y="92390"/>
                  <a:pt x="74145" y="414"/>
                  <a:pt x="206954" y="0"/>
                </a:cubicBezTo>
                <a:cubicBezTo>
                  <a:pt x="1111393" y="132491"/>
                  <a:pt x="1707059" y="3315"/>
                  <a:pt x="2119334" y="0"/>
                </a:cubicBezTo>
                <a:cubicBezTo>
                  <a:pt x="2240234" y="3701"/>
                  <a:pt x="2327203" y="86240"/>
                  <a:pt x="2326288" y="206954"/>
                </a:cubicBezTo>
                <a:cubicBezTo>
                  <a:pt x="2319788" y="484108"/>
                  <a:pt x="2389561" y="837640"/>
                  <a:pt x="2326288" y="1034748"/>
                </a:cubicBezTo>
                <a:cubicBezTo>
                  <a:pt x="2341969" y="1157425"/>
                  <a:pt x="2233812" y="1244885"/>
                  <a:pt x="2119334" y="1241702"/>
                </a:cubicBezTo>
                <a:cubicBezTo>
                  <a:pt x="1786570" y="1363194"/>
                  <a:pt x="1019664" y="1176240"/>
                  <a:pt x="206954" y="1241702"/>
                </a:cubicBezTo>
                <a:cubicBezTo>
                  <a:pt x="75119" y="1240368"/>
                  <a:pt x="8883" y="1156435"/>
                  <a:pt x="0" y="1034748"/>
                </a:cubicBezTo>
                <a:cubicBezTo>
                  <a:pt x="-69738" y="799731"/>
                  <a:pt x="67917" y="576539"/>
                  <a:pt x="0" y="206954"/>
                </a:cubicBezTo>
                <a:close/>
              </a:path>
              <a:path w="2326288" h="1241702" stroke="0" extrusionOk="0">
                <a:moveTo>
                  <a:pt x="0" y="206954"/>
                </a:moveTo>
                <a:cubicBezTo>
                  <a:pt x="4740" y="97836"/>
                  <a:pt x="84441" y="-1681"/>
                  <a:pt x="206954" y="0"/>
                </a:cubicBezTo>
                <a:cubicBezTo>
                  <a:pt x="1123229" y="-42631"/>
                  <a:pt x="1795305" y="140825"/>
                  <a:pt x="2119334" y="0"/>
                </a:cubicBezTo>
                <a:cubicBezTo>
                  <a:pt x="2238953" y="1919"/>
                  <a:pt x="2331725" y="84255"/>
                  <a:pt x="2326288" y="206954"/>
                </a:cubicBezTo>
                <a:cubicBezTo>
                  <a:pt x="2311353" y="318035"/>
                  <a:pt x="2317739" y="890621"/>
                  <a:pt x="2326288" y="1034748"/>
                </a:cubicBezTo>
                <a:cubicBezTo>
                  <a:pt x="2320823" y="1136466"/>
                  <a:pt x="2225629" y="1233151"/>
                  <a:pt x="2119334" y="1241702"/>
                </a:cubicBezTo>
                <a:cubicBezTo>
                  <a:pt x="1659534" y="1270692"/>
                  <a:pt x="615104" y="1372669"/>
                  <a:pt x="206954" y="1241702"/>
                </a:cubicBezTo>
                <a:cubicBezTo>
                  <a:pt x="101604" y="1245449"/>
                  <a:pt x="-3766" y="1168327"/>
                  <a:pt x="0" y="1034748"/>
                </a:cubicBezTo>
                <a:cubicBezTo>
                  <a:pt x="-23542" y="796063"/>
                  <a:pt x="-43539" y="367927"/>
                  <a:pt x="0" y="206954"/>
                </a:cubicBezTo>
                <a:close/>
              </a:path>
            </a:pathLst>
          </a:custGeom>
          <a:solidFill>
            <a:srgbClr val="97332F"/>
          </a:solidFill>
          <a:ln>
            <a:solidFill>
              <a:srgbClr val="97332F"/>
            </a:solidFill>
            <a:extLst>
              <a:ext uri="{C807C97D-BFC1-408E-A445-0C87EB9F89A2}">
                <ask:lineSketchStyleProps xmlns:ask="http://schemas.microsoft.com/office/drawing/2018/sketchyshapes" sd="11400591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Kiếm kẹo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2905C3C-07B5-4051-A324-7B0ACC613B8E}"/>
              </a:ext>
            </a:extLst>
          </p:cNvPr>
          <p:cNvSpPr/>
          <p:nvPr/>
        </p:nvSpPr>
        <p:spPr>
          <a:xfrm>
            <a:off x="13579969" y="4940962"/>
            <a:ext cx="2326288" cy="1241702"/>
          </a:xfrm>
          <a:custGeom>
            <a:avLst/>
            <a:gdLst>
              <a:gd name="connsiteX0" fmla="*/ 0 w 2326288"/>
              <a:gd name="connsiteY0" fmla="*/ 206954 h 1241702"/>
              <a:gd name="connsiteX1" fmla="*/ 206954 w 2326288"/>
              <a:gd name="connsiteY1" fmla="*/ 0 h 1241702"/>
              <a:gd name="connsiteX2" fmla="*/ 2119334 w 2326288"/>
              <a:gd name="connsiteY2" fmla="*/ 0 h 1241702"/>
              <a:gd name="connsiteX3" fmla="*/ 2326288 w 2326288"/>
              <a:gd name="connsiteY3" fmla="*/ 206954 h 1241702"/>
              <a:gd name="connsiteX4" fmla="*/ 2326288 w 2326288"/>
              <a:gd name="connsiteY4" fmla="*/ 1034748 h 1241702"/>
              <a:gd name="connsiteX5" fmla="*/ 2119334 w 2326288"/>
              <a:gd name="connsiteY5" fmla="*/ 1241702 h 1241702"/>
              <a:gd name="connsiteX6" fmla="*/ 206954 w 2326288"/>
              <a:gd name="connsiteY6" fmla="*/ 1241702 h 1241702"/>
              <a:gd name="connsiteX7" fmla="*/ 0 w 2326288"/>
              <a:gd name="connsiteY7" fmla="*/ 1034748 h 1241702"/>
              <a:gd name="connsiteX8" fmla="*/ 0 w 2326288"/>
              <a:gd name="connsiteY8" fmla="*/ 206954 h 1241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6288" h="1241702" fill="none" extrusionOk="0">
                <a:moveTo>
                  <a:pt x="0" y="206954"/>
                </a:moveTo>
                <a:cubicBezTo>
                  <a:pt x="3112" y="92390"/>
                  <a:pt x="74145" y="414"/>
                  <a:pt x="206954" y="0"/>
                </a:cubicBezTo>
                <a:cubicBezTo>
                  <a:pt x="1111393" y="132491"/>
                  <a:pt x="1707059" y="3315"/>
                  <a:pt x="2119334" y="0"/>
                </a:cubicBezTo>
                <a:cubicBezTo>
                  <a:pt x="2240234" y="3701"/>
                  <a:pt x="2327203" y="86240"/>
                  <a:pt x="2326288" y="206954"/>
                </a:cubicBezTo>
                <a:cubicBezTo>
                  <a:pt x="2319788" y="484108"/>
                  <a:pt x="2389561" y="837640"/>
                  <a:pt x="2326288" y="1034748"/>
                </a:cubicBezTo>
                <a:cubicBezTo>
                  <a:pt x="2341969" y="1157425"/>
                  <a:pt x="2233812" y="1244885"/>
                  <a:pt x="2119334" y="1241702"/>
                </a:cubicBezTo>
                <a:cubicBezTo>
                  <a:pt x="1786570" y="1363194"/>
                  <a:pt x="1019664" y="1176240"/>
                  <a:pt x="206954" y="1241702"/>
                </a:cubicBezTo>
                <a:cubicBezTo>
                  <a:pt x="75119" y="1240368"/>
                  <a:pt x="8883" y="1156435"/>
                  <a:pt x="0" y="1034748"/>
                </a:cubicBezTo>
                <a:cubicBezTo>
                  <a:pt x="-69738" y="799731"/>
                  <a:pt x="67917" y="576539"/>
                  <a:pt x="0" y="206954"/>
                </a:cubicBezTo>
                <a:close/>
              </a:path>
              <a:path w="2326288" h="1241702" stroke="0" extrusionOk="0">
                <a:moveTo>
                  <a:pt x="0" y="206954"/>
                </a:moveTo>
                <a:cubicBezTo>
                  <a:pt x="4740" y="97836"/>
                  <a:pt x="84441" y="-1681"/>
                  <a:pt x="206954" y="0"/>
                </a:cubicBezTo>
                <a:cubicBezTo>
                  <a:pt x="1123229" y="-42631"/>
                  <a:pt x="1795305" y="140825"/>
                  <a:pt x="2119334" y="0"/>
                </a:cubicBezTo>
                <a:cubicBezTo>
                  <a:pt x="2238953" y="1919"/>
                  <a:pt x="2331725" y="84255"/>
                  <a:pt x="2326288" y="206954"/>
                </a:cubicBezTo>
                <a:cubicBezTo>
                  <a:pt x="2311353" y="318035"/>
                  <a:pt x="2317739" y="890621"/>
                  <a:pt x="2326288" y="1034748"/>
                </a:cubicBezTo>
                <a:cubicBezTo>
                  <a:pt x="2320823" y="1136466"/>
                  <a:pt x="2225629" y="1233151"/>
                  <a:pt x="2119334" y="1241702"/>
                </a:cubicBezTo>
                <a:cubicBezTo>
                  <a:pt x="1659534" y="1270692"/>
                  <a:pt x="615104" y="1372669"/>
                  <a:pt x="206954" y="1241702"/>
                </a:cubicBezTo>
                <a:cubicBezTo>
                  <a:pt x="101604" y="1245449"/>
                  <a:pt x="-3766" y="1168327"/>
                  <a:pt x="0" y="1034748"/>
                </a:cubicBezTo>
                <a:cubicBezTo>
                  <a:pt x="-23542" y="796063"/>
                  <a:pt x="-43539" y="367927"/>
                  <a:pt x="0" y="206954"/>
                </a:cubicBezTo>
                <a:close/>
              </a:path>
            </a:pathLst>
          </a:custGeom>
          <a:solidFill>
            <a:srgbClr val="97332F"/>
          </a:solidFill>
          <a:ln>
            <a:solidFill>
              <a:srgbClr val="97332F"/>
            </a:solidFill>
            <a:extLst>
              <a:ext uri="{C807C97D-BFC1-408E-A445-0C87EB9F89A2}">
                <ask:lineSketchStyleProps xmlns:ask="http://schemas.microsoft.com/office/drawing/2018/sketchyshapes" sd="11400591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Kiếm cành hoa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55CB39E-A353-4229-A880-3067F4F459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28191" y="2901987"/>
            <a:ext cx="889611" cy="8896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0D189A-7F02-4664-ADB6-E5E6467AC0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0336" y="819028"/>
            <a:ext cx="1521083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75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419" t="13543" r="865" b="7384"/>
          <a:stretch>
            <a:fillRect/>
          </a:stretch>
        </p:blipFill>
        <p:spPr>
          <a:xfrm>
            <a:off x="-40697" y="29415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3442"/>
          <a:stretch>
            <a:fillRect/>
          </a:stretch>
        </p:blipFill>
        <p:spPr>
          <a:xfrm>
            <a:off x="1010511" y="1124559"/>
            <a:ext cx="15914824" cy="67371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r="43356" b="34694"/>
          <a:stretch>
            <a:fillRect/>
          </a:stretch>
        </p:blipFill>
        <p:spPr>
          <a:xfrm rot="16200000">
            <a:off x="16671510" y="1792394"/>
            <a:ext cx="1787666" cy="138519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41394" b="50000"/>
          <a:stretch>
            <a:fillRect/>
          </a:stretch>
        </p:blipFill>
        <p:spPr>
          <a:xfrm>
            <a:off x="-90889" y="6109774"/>
            <a:ext cx="5664165" cy="42887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r="47589" b="78476"/>
          <a:stretch>
            <a:fillRect/>
          </a:stretch>
        </p:blipFill>
        <p:spPr>
          <a:xfrm rot="10800000" flipH="1">
            <a:off x="12590305" y="-33582"/>
            <a:ext cx="5697695" cy="20766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l="38353" t="42657"/>
          <a:stretch>
            <a:fillRect/>
          </a:stretch>
        </p:blipFill>
        <p:spPr>
          <a:xfrm>
            <a:off x="-51332" y="-5745"/>
            <a:ext cx="1813126" cy="11334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r="47589" b="31367"/>
          <a:stretch>
            <a:fillRect/>
          </a:stretch>
        </p:blipFill>
        <p:spPr>
          <a:xfrm>
            <a:off x="13112513" y="4290236"/>
            <a:ext cx="5134790" cy="59676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857018">
            <a:off x="201973" y="429430"/>
            <a:ext cx="2296701" cy="22967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r="47589" b="78476"/>
          <a:stretch>
            <a:fillRect/>
          </a:stretch>
        </p:blipFill>
        <p:spPr>
          <a:xfrm>
            <a:off x="1988695" y="1302728"/>
            <a:ext cx="4480776" cy="1633128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7091627" y="6242718"/>
            <a:ext cx="4104746" cy="618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99"/>
              </a:lnSpc>
              <a:spcBef>
                <a:spcPct val="0"/>
              </a:spcBef>
            </a:pPr>
            <a:endParaRPr lang="en-US" sz="4999" u="none" spc="499">
              <a:solidFill>
                <a:srgbClr val="866608"/>
              </a:solidFill>
              <a:latin typeface="Caveat Bold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48541">
            <a:off x="3410039" y="2078018"/>
            <a:ext cx="602171" cy="118947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21106">
            <a:off x="8678022" y="9420802"/>
            <a:ext cx="463540" cy="91563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715028">
            <a:off x="59033" y="3221012"/>
            <a:ext cx="1039444" cy="101086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900268">
            <a:off x="12423818" y="8121643"/>
            <a:ext cx="703818" cy="68446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01473">
            <a:off x="8906846" y="9386125"/>
            <a:ext cx="610568" cy="1206060"/>
          </a:xfrm>
          <a:prstGeom prst="rect">
            <a:avLst/>
          </a:prstGeom>
        </p:spPr>
      </p:pic>
      <p:sp>
        <p:nvSpPr>
          <p:cNvPr id="21" name="TextBox 23">
            <a:extLst>
              <a:ext uri="{FF2B5EF4-FFF2-40B4-BE49-F238E27FC236}">
                <a16:creationId xmlns:a16="http://schemas.microsoft.com/office/drawing/2014/main" id="{FD500C06-EA02-4FA2-BBA0-68C07BB3B38A}"/>
              </a:ext>
            </a:extLst>
          </p:cNvPr>
          <p:cNvSpPr txBox="1"/>
          <p:nvPr/>
        </p:nvSpPr>
        <p:spPr>
          <a:xfrm>
            <a:off x="2038496" y="4673369"/>
            <a:ext cx="13400656" cy="1550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20000"/>
              </a:lnSpc>
              <a:spcBef>
                <a:spcPct val="0"/>
              </a:spcBef>
            </a:pPr>
            <a:r>
              <a:rPr lang="en-US" sz="44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này, với mỗi câu trả lời đúng các bạn sẽ giúp các bạn kiến kiếm được 1 chiếc bánh quy.</a:t>
            </a:r>
            <a:endParaRPr lang="en-US" sz="4400" i="1" u="non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28B5109-E30B-4341-862D-D4C1674BF9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49263" y="1977121"/>
            <a:ext cx="13924471" cy="2591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064083" y="2740110"/>
            <a:ext cx="12350334" cy="193590"/>
            <a:chOff x="0" y="0"/>
            <a:chExt cx="16467112" cy="25812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294781" cy="25812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581058" y="0"/>
              <a:ext cx="5294781" cy="258121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172331" y="0"/>
              <a:ext cx="5294781" cy="258121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400000">
            <a:off x="7162758" y="1920072"/>
            <a:ext cx="5251071" cy="19815362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3064083" y="361014"/>
            <a:ext cx="12979934" cy="2114388"/>
            <a:chOff x="0" y="0"/>
            <a:chExt cx="1404775" cy="108427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04775" cy="1084279"/>
            </a:xfrm>
            <a:custGeom>
              <a:avLst/>
              <a:gdLst/>
              <a:ahLst/>
              <a:cxnLst/>
              <a:rect l="l" t="t" r="r" b="b"/>
              <a:pathLst>
                <a:path w="1404775" h="1084279">
                  <a:moveTo>
                    <a:pt x="1280315" y="1084279"/>
                  </a:moveTo>
                  <a:lnTo>
                    <a:pt x="124460" y="1084279"/>
                  </a:lnTo>
                  <a:cubicBezTo>
                    <a:pt x="55880" y="1084279"/>
                    <a:pt x="0" y="1028399"/>
                    <a:pt x="0" y="95981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315" y="0"/>
                  </a:lnTo>
                  <a:cubicBezTo>
                    <a:pt x="1348895" y="0"/>
                    <a:pt x="1404775" y="55880"/>
                    <a:pt x="1404775" y="124460"/>
                  </a:cubicBezTo>
                  <a:lnTo>
                    <a:pt x="1404775" y="959819"/>
                  </a:lnTo>
                  <a:cubicBezTo>
                    <a:pt x="1404775" y="1028399"/>
                    <a:pt x="1348895" y="1084279"/>
                    <a:pt x="1280315" y="1084279"/>
                  </a:cubicBezTo>
                  <a:close/>
                </a:path>
              </a:pathLst>
            </a:custGeom>
            <a:solidFill>
              <a:srgbClr val="EDD9C0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3429969" y="344803"/>
            <a:ext cx="12167510" cy="1832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30000"/>
              </a:lnSpc>
              <a:spcBef>
                <a:spcPct val="0"/>
              </a:spcBef>
            </a:pPr>
            <a:r>
              <a:rPr lang="en-US" sz="4800" b="1" u="none">
                <a:solidFill>
                  <a:srgbClr val="786736"/>
                </a:solidFill>
                <a:latin typeface="Montserrat"/>
              </a:rPr>
              <a:t>Muốn tính diện tích </a:t>
            </a:r>
            <a:r>
              <a:rPr lang="en-US" sz="4800" b="1" u="none">
                <a:solidFill>
                  <a:schemeClr val="accent3">
                    <a:lumMod val="75000"/>
                  </a:schemeClr>
                </a:solidFill>
                <a:latin typeface="Montserrat"/>
              </a:rPr>
              <a:t>xung quanh hình hộp chữ nhật </a:t>
            </a:r>
            <a:r>
              <a:rPr lang="en-US" sz="4800" b="1" u="none">
                <a:solidFill>
                  <a:srgbClr val="786736"/>
                </a:solidFill>
                <a:latin typeface="Montserrat"/>
              </a:rPr>
              <a:t>ta làm thế nào?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432487" y="331284"/>
            <a:ext cx="2482666" cy="1029836"/>
            <a:chOff x="190254" y="3502486"/>
            <a:chExt cx="2482666" cy="1029836"/>
          </a:xfrm>
        </p:grpSpPr>
        <p:grpSp>
          <p:nvGrpSpPr>
            <p:cNvPr id="12" name="Group 12"/>
            <p:cNvGrpSpPr/>
            <p:nvPr/>
          </p:nvGrpSpPr>
          <p:grpSpPr>
            <a:xfrm>
              <a:off x="190254" y="3502486"/>
              <a:ext cx="2482666" cy="1029836"/>
              <a:chOff x="0" y="0"/>
              <a:chExt cx="4247773" cy="1047607"/>
            </a:xfrm>
          </p:grpSpPr>
          <p:pic>
            <p:nvPicPr>
              <p:cNvPr id="13" name="Picture 1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3586195" cy="1044479"/>
              </a:xfrm>
              <a:prstGeom prst="rect">
                <a:avLst/>
              </a:prstGeom>
            </p:spPr>
          </p:pic>
          <p:pic>
            <p:nvPicPr>
              <p:cNvPr id="14" name="Picture 1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l="46557"/>
              <a:stretch>
                <a:fillRect/>
              </a:stretch>
            </p:blipFill>
            <p:spPr>
              <a:xfrm>
                <a:off x="2331209" y="3128"/>
                <a:ext cx="1916564" cy="1044479"/>
              </a:xfrm>
              <a:prstGeom prst="rect">
                <a:avLst/>
              </a:prstGeom>
            </p:spPr>
          </p:pic>
        </p:grpSp>
        <p:sp>
          <p:nvSpPr>
            <p:cNvPr id="26" name="TextBox 26"/>
            <p:cNvSpPr txBox="1"/>
            <p:nvPr/>
          </p:nvSpPr>
          <p:spPr>
            <a:xfrm>
              <a:off x="190254" y="3839415"/>
              <a:ext cx="2338340" cy="3847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70"/>
                </a:lnSpc>
                <a:spcBef>
                  <a:spcPct val="0"/>
                </a:spcBef>
              </a:pPr>
              <a:r>
                <a:rPr lang="en-US" sz="6600" spc="264">
                  <a:solidFill>
                    <a:srgbClr val="E1C9A8"/>
                  </a:solidFill>
                  <a:latin typeface="Caveat Bold"/>
                </a:rPr>
                <a:t>Câu 1</a:t>
              </a:r>
              <a:endParaRPr lang="en-US" sz="6600" u="none" spc="264">
                <a:solidFill>
                  <a:srgbClr val="E1C9A8"/>
                </a:solidFill>
                <a:latin typeface="Caveat Bold"/>
              </a:endParaRPr>
            </a:p>
          </p:txBody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621126" y="-1224535"/>
            <a:ext cx="3447195" cy="3266217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-3212577" y="7688422"/>
            <a:ext cx="4970897" cy="277748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36030"/>
          <a:stretch>
            <a:fillRect/>
          </a:stretch>
        </p:blipFill>
        <p:spPr>
          <a:xfrm rot="643342">
            <a:off x="278948" y="8987840"/>
            <a:ext cx="1935736" cy="1690794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00000">
            <a:off x="15910793" y="3937104"/>
            <a:ext cx="768765" cy="747624"/>
          </a:xfrm>
          <a:prstGeom prst="rect">
            <a:avLst/>
          </a:prstGeom>
        </p:spPr>
      </p:pic>
      <p:pic>
        <p:nvPicPr>
          <p:cNvPr id="37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788059">
            <a:off x="4170628" y="6683612"/>
            <a:ext cx="729674" cy="1018580"/>
          </a:xfrm>
          <a:prstGeom prst="rect">
            <a:avLst/>
          </a:prstGeom>
        </p:spPr>
      </p:pic>
      <p:grpSp>
        <p:nvGrpSpPr>
          <p:cNvPr id="38" name="Group 20"/>
          <p:cNvGrpSpPr/>
          <p:nvPr/>
        </p:nvGrpSpPr>
        <p:grpSpPr>
          <a:xfrm>
            <a:off x="5155980" y="7150101"/>
            <a:ext cx="5577189" cy="785705"/>
            <a:chOff x="0" y="0"/>
            <a:chExt cx="10267058" cy="1047607"/>
          </a:xfrm>
        </p:grpSpPr>
        <p:pic>
          <p:nvPicPr>
            <p:cNvPr id="39" name="Picture 2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586195" cy="1044479"/>
            </a:xfrm>
            <a:prstGeom prst="rect">
              <a:avLst/>
            </a:prstGeom>
          </p:spPr>
        </p:pic>
        <p:pic>
          <p:nvPicPr>
            <p:cNvPr id="40" name="Picture 2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3331740" y="3128"/>
              <a:ext cx="3586195" cy="1044479"/>
            </a:xfrm>
            <a:prstGeom prst="rect">
              <a:avLst/>
            </a:prstGeom>
          </p:spPr>
        </p:pic>
        <p:pic>
          <p:nvPicPr>
            <p:cNvPr id="41" name="Picture 2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6680863" y="0"/>
              <a:ext cx="3586195" cy="1044479"/>
            </a:xfrm>
            <a:prstGeom prst="rect">
              <a:avLst/>
            </a:prstGeom>
          </p:spPr>
        </p:pic>
      </p:grpSp>
      <p:sp>
        <p:nvSpPr>
          <p:cNvPr id="42" name="TextBox 24"/>
          <p:cNvSpPr txBox="1"/>
          <p:nvPr/>
        </p:nvSpPr>
        <p:spPr>
          <a:xfrm>
            <a:off x="3914950" y="4380712"/>
            <a:ext cx="11780405" cy="2640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30000"/>
              </a:lnSpc>
              <a:spcBef>
                <a:spcPct val="0"/>
              </a:spcBef>
            </a:pPr>
            <a:r>
              <a:rPr lang="en-US" sz="4400" b="1" spc="17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tính diện tích xung quanh hình hộp chữ nhật ta lấy chu vi mặt đáy nhân với chiều cao (cùng đơn vị đo).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673568" y="7089265"/>
            <a:ext cx="6019800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spcBef>
                <a:spcPct val="0"/>
              </a:spcBef>
            </a:pPr>
            <a:r>
              <a:rPr lang="en-US" sz="44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sz="44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 x 2 x c</a:t>
            </a:r>
          </a:p>
        </p:txBody>
      </p:sp>
      <p:pic>
        <p:nvPicPr>
          <p:cNvPr id="46" name="Picture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8553431" y="7380030"/>
            <a:ext cx="2966287" cy="4163210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5648492" y="5174960"/>
            <a:ext cx="2439319" cy="2396631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257227" y="3952587"/>
            <a:ext cx="3200400" cy="1850554"/>
            <a:chOff x="304800" y="5807546"/>
            <a:chExt cx="3200400" cy="1850554"/>
          </a:xfrm>
        </p:grpSpPr>
        <p:sp>
          <p:nvSpPr>
            <p:cNvPr id="50" name="Cube 49"/>
            <p:cNvSpPr/>
            <p:nvPr/>
          </p:nvSpPr>
          <p:spPr>
            <a:xfrm>
              <a:off x="330038" y="5824385"/>
              <a:ext cx="3172240" cy="1815907"/>
            </a:xfrm>
            <a:prstGeom prst="cube">
              <a:avLst/>
            </a:prstGeom>
            <a:noFill/>
            <a:ln w="381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838200" y="5807546"/>
              <a:ext cx="0" cy="133200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304800" y="7029919"/>
              <a:ext cx="573362" cy="628181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847722" y="7124700"/>
              <a:ext cx="2657478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/>
          <p:cNvSpPr txBox="1"/>
          <p:nvPr/>
        </p:nvSpPr>
        <p:spPr>
          <a:xfrm>
            <a:off x="1533063" y="5780385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Baloo" panose="020B0604020202020204" charset="0"/>
                <a:cs typeface="Baloo" panose="020B0604020202020204" charset="0"/>
              </a:rPr>
              <a:t>a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524702" y="4732975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Baloo" panose="020B0604020202020204" charset="0"/>
                <a:cs typeface="Baloo" panose="020B0604020202020204" charset="0"/>
              </a:rPr>
              <a:t>c 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825018" y="7364790"/>
            <a:ext cx="678493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36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xq: Diện tích xung quanh</a:t>
            </a:r>
          </a:p>
          <a:p>
            <a:pPr lvl="0">
              <a:spcBef>
                <a:spcPct val="0"/>
              </a:spcBef>
            </a:pPr>
            <a:r>
              <a:rPr lang="en-US" sz="28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chiều dài          b: chiều rộng             c: chiều cao</a:t>
            </a:r>
            <a:endParaRPr lang="en-US" sz="4400" b="1" spc="17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212473" y="5475320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Baloo" panose="020B0604020202020204" charset="0"/>
                <a:cs typeface="Baloo" panose="020B0604020202020204" charset="0"/>
              </a:rPr>
              <a:t>b </a:t>
            </a:r>
          </a:p>
        </p:txBody>
      </p:sp>
    </p:spTree>
    <p:extLst>
      <p:ext uri="{BB962C8B-B14F-4D97-AF65-F5344CB8AC3E}">
        <p14:creationId xmlns:p14="http://schemas.microsoft.com/office/powerpoint/2010/main" val="31469293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6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08642E-6 L -0.13793 0.0098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494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7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2" grpId="0"/>
      <p:bldP spid="44" grpId="0"/>
      <p:bldP spid="54" grpId="0"/>
      <p:bldP spid="56" grpId="0"/>
      <p:bldP spid="57" grpId="0"/>
      <p:bldP spid="5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064083" y="2747070"/>
            <a:ext cx="12350334" cy="193590"/>
            <a:chOff x="0" y="0"/>
            <a:chExt cx="16467112" cy="25812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294781" cy="25812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581058" y="0"/>
              <a:ext cx="5294781" cy="258121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172331" y="0"/>
              <a:ext cx="5294781" cy="258121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400000">
            <a:off x="7018215" y="1576156"/>
            <a:ext cx="5251071" cy="19815362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3057009" y="346676"/>
            <a:ext cx="12979934" cy="2114388"/>
            <a:chOff x="0" y="0"/>
            <a:chExt cx="1404775" cy="108427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04775" cy="1084279"/>
            </a:xfrm>
            <a:custGeom>
              <a:avLst/>
              <a:gdLst/>
              <a:ahLst/>
              <a:cxnLst/>
              <a:rect l="l" t="t" r="r" b="b"/>
              <a:pathLst>
                <a:path w="1404775" h="1084279">
                  <a:moveTo>
                    <a:pt x="1280315" y="1084279"/>
                  </a:moveTo>
                  <a:lnTo>
                    <a:pt x="124460" y="1084279"/>
                  </a:lnTo>
                  <a:cubicBezTo>
                    <a:pt x="55880" y="1084279"/>
                    <a:pt x="0" y="1028399"/>
                    <a:pt x="0" y="95981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315" y="0"/>
                  </a:lnTo>
                  <a:cubicBezTo>
                    <a:pt x="1348895" y="0"/>
                    <a:pt x="1404775" y="55880"/>
                    <a:pt x="1404775" y="124460"/>
                  </a:cubicBezTo>
                  <a:lnTo>
                    <a:pt x="1404775" y="959819"/>
                  </a:lnTo>
                  <a:cubicBezTo>
                    <a:pt x="1404775" y="1028399"/>
                    <a:pt x="1348895" y="1084279"/>
                    <a:pt x="1280315" y="1084279"/>
                  </a:cubicBezTo>
                  <a:close/>
                </a:path>
              </a:pathLst>
            </a:custGeom>
            <a:solidFill>
              <a:srgbClr val="EDD9C0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3422895" y="330465"/>
            <a:ext cx="12167510" cy="1832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30000"/>
              </a:lnSpc>
              <a:spcBef>
                <a:spcPct val="0"/>
              </a:spcBef>
            </a:pPr>
            <a:r>
              <a:rPr lang="en-US" sz="4800" b="1" u="none">
                <a:solidFill>
                  <a:srgbClr val="786736"/>
                </a:solidFill>
                <a:latin typeface="Montserrat"/>
              </a:rPr>
              <a:t>Muốn tính diện tích </a:t>
            </a:r>
            <a:r>
              <a:rPr lang="en-US" sz="4800" b="1" u="none">
                <a:solidFill>
                  <a:schemeClr val="accent3">
                    <a:lumMod val="75000"/>
                  </a:schemeClr>
                </a:solidFill>
                <a:latin typeface="Montserrat"/>
              </a:rPr>
              <a:t>toàn phần </a:t>
            </a:r>
            <a:r>
              <a:rPr lang="en-US" sz="4800" b="1" u="none">
                <a:solidFill>
                  <a:srgbClr val="786736"/>
                </a:solidFill>
                <a:latin typeface="Montserrat"/>
              </a:rPr>
              <a:t>hình </a:t>
            </a:r>
            <a:r>
              <a:rPr lang="en-US" sz="4800" b="1" u="none">
                <a:solidFill>
                  <a:schemeClr val="accent3">
                    <a:lumMod val="75000"/>
                  </a:schemeClr>
                </a:solidFill>
                <a:latin typeface="Montserrat"/>
              </a:rPr>
              <a:t>hộp chữ nhật </a:t>
            </a:r>
            <a:r>
              <a:rPr lang="en-US" sz="4800" b="1" u="none">
                <a:solidFill>
                  <a:srgbClr val="786736"/>
                </a:solidFill>
                <a:latin typeface="Montserrat"/>
              </a:rPr>
              <a:t>ta làm thế nào?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425413" y="316946"/>
            <a:ext cx="2482666" cy="1029836"/>
            <a:chOff x="190254" y="3502486"/>
            <a:chExt cx="2482666" cy="1029836"/>
          </a:xfrm>
        </p:grpSpPr>
        <p:grpSp>
          <p:nvGrpSpPr>
            <p:cNvPr id="12" name="Group 12"/>
            <p:cNvGrpSpPr/>
            <p:nvPr/>
          </p:nvGrpSpPr>
          <p:grpSpPr>
            <a:xfrm>
              <a:off x="190254" y="3502486"/>
              <a:ext cx="2482666" cy="1029836"/>
              <a:chOff x="0" y="0"/>
              <a:chExt cx="4247773" cy="1047607"/>
            </a:xfrm>
          </p:grpSpPr>
          <p:pic>
            <p:nvPicPr>
              <p:cNvPr id="13" name="Picture 1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3586195" cy="1044479"/>
              </a:xfrm>
              <a:prstGeom prst="rect">
                <a:avLst/>
              </a:prstGeom>
            </p:spPr>
          </p:pic>
          <p:pic>
            <p:nvPicPr>
              <p:cNvPr id="14" name="Picture 1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l="46557"/>
              <a:stretch>
                <a:fillRect/>
              </a:stretch>
            </p:blipFill>
            <p:spPr>
              <a:xfrm>
                <a:off x="2331209" y="3128"/>
                <a:ext cx="1916564" cy="1044479"/>
              </a:xfrm>
              <a:prstGeom prst="rect">
                <a:avLst/>
              </a:prstGeom>
            </p:spPr>
          </p:pic>
        </p:grpSp>
        <p:sp>
          <p:nvSpPr>
            <p:cNvPr id="26" name="TextBox 26"/>
            <p:cNvSpPr txBox="1"/>
            <p:nvPr/>
          </p:nvSpPr>
          <p:spPr>
            <a:xfrm>
              <a:off x="190254" y="3839415"/>
              <a:ext cx="2338340" cy="5303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70"/>
                </a:lnSpc>
                <a:spcBef>
                  <a:spcPct val="0"/>
                </a:spcBef>
              </a:pPr>
              <a:r>
                <a:rPr lang="en-US" sz="6600" spc="264">
                  <a:solidFill>
                    <a:srgbClr val="E1C9A8"/>
                  </a:solidFill>
                  <a:latin typeface="Caveat Bold"/>
                </a:rPr>
                <a:t>Câu 2</a:t>
              </a:r>
              <a:endParaRPr lang="en-US" sz="6600" u="none" spc="264">
                <a:solidFill>
                  <a:srgbClr val="E1C9A8"/>
                </a:solidFill>
                <a:latin typeface="Caveat Bold"/>
              </a:endParaRPr>
            </a:p>
          </p:txBody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621126" y="-1224535"/>
            <a:ext cx="3447195" cy="3266217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-3212577" y="7688422"/>
            <a:ext cx="4970897" cy="277748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36030"/>
          <a:stretch>
            <a:fillRect/>
          </a:stretch>
        </p:blipFill>
        <p:spPr>
          <a:xfrm rot="643342">
            <a:off x="721805" y="8392733"/>
            <a:ext cx="1935736" cy="1690794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00000">
            <a:off x="15688195" y="3652499"/>
            <a:ext cx="768765" cy="747624"/>
          </a:xfrm>
          <a:prstGeom prst="rect">
            <a:avLst/>
          </a:prstGeom>
        </p:spPr>
      </p:pic>
      <p:pic>
        <p:nvPicPr>
          <p:cNvPr id="37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788059">
            <a:off x="3906430" y="5857218"/>
            <a:ext cx="729674" cy="1018580"/>
          </a:xfrm>
          <a:prstGeom prst="rect">
            <a:avLst/>
          </a:prstGeom>
        </p:spPr>
      </p:pic>
      <p:grpSp>
        <p:nvGrpSpPr>
          <p:cNvPr id="38" name="Group 20"/>
          <p:cNvGrpSpPr/>
          <p:nvPr/>
        </p:nvGrpSpPr>
        <p:grpSpPr>
          <a:xfrm>
            <a:off x="4590766" y="6736830"/>
            <a:ext cx="6023894" cy="785705"/>
            <a:chOff x="0" y="0"/>
            <a:chExt cx="10267058" cy="1047607"/>
          </a:xfrm>
        </p:grpSpPr>
        <p:pic>
          <p:nvPicPr>
            <p:cNvPr id="39" name="Picture 2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586195" cy="1044479"/>
            </a:xfrm>
            <a:prstGeom prst="rect">
              <a:avLst/>
            </a:prstGeom>
          </p:spPr>
        </p:pic>
        <p:pic>
          <p:nvPicPr>
            <p:cNvPr id="40" name="Picture 2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3331740" y="3128"/>
              <a:ext cx="3586195" cy="1044479"/>
            </a:xfrm>
            <a:prstGeom prst="rect">
              <a:avLst/>
            </a:prstGeom>
          </p:spPr>
        </p:pic>
        <p:pic>
          <p:nvPicPr>
            <p:cNvPr id="41" name="Picture 2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6680863" y="0"/>
              <a:ext cx="3586195" cy="1044479"/>
            </a:xfrm>
            <a:prstGeom prst="rect">
              <a:avLst/>
            </a:prstGeom>
          </p:spPr>
        </p:pic>
      </p:grpSp>
      <p:sp>
        <p:nvSpPr>
          <p:cNvPr id="42" name="TextBox 24"/>
          <p:cNvSpPr txBox="1"/>
          <p:nvPr/>
        </p:nvSpPr>
        <p:spPr>
          <a:xfrm>
            <a:off x="3604260" y="3626014"/>
            <a:ext cx="11780405" cy="2640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30000"/>
              </a:lnSpc>
              <a:spcBef>
                <a:spcPct val="0"/>
              </a:spcBef>
            </a:pPr>
            <a:r>
              <a:rPr lang="en-US" sz="4400" b="1" spc="17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tính diện tích toàn phần hình hộp chữ nhật ta lấy diện tích xung quanh cộng với diện tích hai đáy.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435534" y="6615840"/>
            <a:ext cx="6331526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spcBef>
                <a:spcPct val="0"/>
              </a:spcBef>
            </a:pPr>
            <a:r>
              <a:rPr lang="en-US" sz="44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</a:t>
            </a:r>
            <a:r>
              <a:rPr lang="en-US" sz="44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S</a:t>
            </a:r>
            <a:r>
              <a:rPr lang="en-US" sz="28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sz="44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(a x b x 2)</a:t>
            </a:r>
          </a:p>
        </p:txBody>
      </p:sp>
      <p:pic>
        <p:nvPicPr>
          <p:cNvPr id="46" name="Picture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8553431" y="7380030"/>
            <a:ext cx="2966287" cy="4163210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4592040" y="7511830"/>
            <a:ext cx="2439319" cy="2396631"/>
          </a:xfrm>
          <a:prstGeom prst="rect">
            <a:avLst/>
          </a:prstGeom>
        </p:spPr>
      </p:pic>
      <p:pic>
        <p:nvPicPr>
          <p:cNvPr id="36" name="Picture 1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5551200" y="7781321"/>
            <a:ext cx="2439319" cy="2396631"/>
          </a:xfrm>
          <a:prstGeom prst="rect">
            <a:avLst/>
          </a:prstGeom>
        </p:spPr>
      </p:pic>
      <p:sp>
        <p:nvSpPr>
          <p:cNvPr id="63" name="Rectangle 62"/>
          <p:cNvSpPr/>
          <p:nvPr/>
        </p:nvSpPr>
        <p:spPr>
          <a:xfrm>
            <a:off x="10614660" y="6347460"/>
            <a:ext cx="627417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36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tp: Diện tích toàn phần</a:t>
            </a:r>
          </a:p>
          <a:p>
            <a:pPr lvl="0">
              <a:spcBef>
                <a:spcPct val="0"/>
              </a:spcBef>
            </a:pPr>
            <a:r>
              <a:rPr lang="en-US" sz="36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xq: Diện tích xung quanh</a:t>
            </a:r>
          </a:p>
          <a:p>
            <a:pPr lvl="0">
              <a:spcBef>
                <a:spcPct val="0"/>
              </a:spcBef>
            </a:pPr>
            <a:r>
              <a:rPr lang="en-US" sz="28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chiều dài</a:t>
            </a:r>
          </a:p>
          <a:p>
            <a:pPr lvl="0">
              <a:spcBef>
                <a:spcPct val="0"/>
              </a:spcBef>
            </a:pPr>
            <a:r>
              <a:rPr lang="en-US" sz="28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chiều rộng</a:t>
            </a:r>
            <a:endParaRPr lang="en-US" sz="4400" b="1" spc="17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34629" y="3439382"/>
            <a:ext cx="3200400" cy="1850554"/>
            <a:chOff x="304800" y="5807546"/>
            <a:chExt cx="3200400" cy="1850554"/>
          </a:xfrm>
        </p:grpSpPr>
        <p:sp>
          <p:nvSpPr>
            <p:cNvPr id="81" name="Cube 80"/>
            <p:cNvSpPr/>
            <p:nvPr/>
          </p:nvSpPr>
          <p:spPr>
            <a:xfrm>
              <a:off x="330038" y="5824385"/>
              <a:ext cx="3172240" cy="1815907"/>
            </a:xfrm>
            <a:prstGeom prst="cube">
              <a:avLst/>
            </a:prstGeom>
            <a:noFill/>
            <a:ln w="381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2" name="Straight Connector 81"/>
            <p:cNvCxnSpPr/>
            <p:nvPr/>
          </p:nvCxnSpPr>
          <p:spPr>
            <a:xfrm>
              <a:off x="838200" y="5807546"/>
              <a:ext cx="0" cy="133200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V="1">
              <a:off x="304800" y="7029919"/>
              <a:ext cx="573362" cy="628181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847722" y="7124700"/>
              <a:ext cx="2657478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/>
          <p:cNvSpPr txBox="1"/>
          <p:nvPr/>
        </p:nvSpPr>
        <p:spPr>
          <a:xfrm>
            <a:off x="1310465" y="5267180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Baloo" panose="020B0604020202020204" charset="0"/>
                <a:cs typeface="Baloo" panose="020B0604020202020204" charset="0"/>
              </a:rPr>
              <a:t>a 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2302104" y="4219770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Baloo" panose="020B0604020202020204" charset="0"/>
                <a:cs typeface="Baloo" panose="020B0604020202020204" charset="0"/>
              </a:rPr>
              <a:t>c 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2989875" y="4962115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Baloo" panose="020B0604020202020204" charset="0"/>
                <a:cs typeface="Baloo" panose="020B0604020202020204" charset="0"/>
              </a:rPr>
              <a:t>b </a:t>
            </a:r>
          </a:p>
        </p:txBody>
      </p:sp>
    </p:spTree>
    <p:extLst>
      <p:ext uri="{BB962C8B-B14F-4D97-AF65-F5344CB8AC3E}">
        <p14:creationId xmlns:p14="http://schemas.microsoft.com/office/powerpoint/2010/main" val="320827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6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7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08642E-6 L -0.13793 0.00988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494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2" grpId="0"/>
      <p:bldP spid="44" grpId="0"/>
      <p:bldP spid="63" grpId="0"/>
      <p:bldP spid="85" grpId="0"/>
      <p:bldP spid="86" grpId="0"/>
      <p:bldP spid="8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064083" y="2747070"/>
            <a:ext cx="12350334" cy="193590"/>
            <a:chOff x="0" y="0"/>
            <a:chExt cx="16467112" cy="25812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294781" cy="25812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581058" y="0"/>
              <a:ext cx="5294781" cy="258121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172331" y="0"/>
              <a:ext cx="5294781" cy="258121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400000">
            <a:off x="7465474" y="1711759"/>
            <a:ext cx="5251071" cy="19815362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2939811" y="304973"/>
            <a:ext cx="12979934" cy="2114388"/>
            <a:chOff x="0" y="0"/>
            <a:chExt cx="1404775" cy="108427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04775" cy="1084279"/>
            </a:xfrm>
            <a:custGeom>
              <a:avLst/>
              <a:gdLst/>
              <a:ahLst/>
              <a:cxnLst/>
              <a:rect l="l" t="t" r="r" b="b"/>
              <a:pathLst>
                <a:path w="1404775" h="1084279">
                  <a:moveTo>
                    <a:pt x="1280315" y="1084279"/>
                  </a:moveTo>
                  <a:lnTo>
                    <a:pt x="124460" y="1084279"/>
                  </a:lnTo>
                  <a:cubicBezTo>
                    <a:pt x="55880" y="1084279"/>
                    <a:pt x="0" y="1028399"/>
                    <a:pt x="0" y="95981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315" y="0"/>
                  </a:lnTo>
                  <a:cubicBezTo>
                    <a:pt x="1348895" y="0"/>
                    <a:pt x="1404775" y="55880"/>
                    <a:pt x="1404775" y="124460"/>
                  </a:cubicBezTo>
                  <a:lnTo>
                    <a:pt x="1404775" y="959819"/>
                  </a:lnTo>
                  <a:cubicBezTo>
                    <a:pt x="1404775" y="1028399"/>
                    <a:pt x="1348895" y="1084279"/>
                    <a:pt x="1280315" y="1084279"/>
                  </a:cubicBezTo>
                  <a:close/>
                </a:path>
              </a:pathLst>
            </a:custGeom>
            <a:solidFill>
              <a:srgbClr val="EDD9C0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3305697" y="288762"/>
            <a:ext cx="12167510" cy="1832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30000"/>
              </a:lnSpc>
              <a:spcBef>
                <a:spcPct val="0"/>
              </a:spcBef>
            </a:pPr>
            <a:r>
              <a:rPr lang="en-US" sz="4800" b="1" u="none">
                <a:solidFill>
                  <a:srgbClr val="786736"/>
                </a:solidFill>
                <a:latin typeface="Montserrat"/>
              </a:rPr>
              <a:t>Muốn tính diện tích </a:t>
            </a:r>
            <a:r>
              <a:rPr lang="en-US" sz="4800" b="1" u="none">
                <a:solidFill>
                  <a:schemeClr val="accent3">
                    <a:lumMod val="75000"/>
                  </a:schemeClr>
                </a:solidFill>
                <a:latin typeface="Montserrat"/>
              </a:rPr>
              <a:t>xung quanh hình lập phương </a:t>
            </a:r>
            <a:r>
              <a:rPr lang="en-US" sz="4800" b="1" u="none">
                <a:solidFill>
                  <a:srgbClr val="786736"/>
                </a:solidFill>
                <a:latin typeface="Montserrat"/>
              </a:rPr>
              <a:t>ta làm thế nào?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308215" y="275243"/>
            <a:ext cx="2482666" cy="1029836"/>
            <a:chOff x="190254" y="3502486"/>
            <a:chExt cx="2482666" cy="1029836"/>
          </a:xfrm>
        </p:grpSpPr>
        <p:grpSp>
          <p:nvGrpSpPr>
            <p:cNvPr id="12" name="Group 12"/>
            <p:cNvGrpSpPr/>
            <p:nvPr/>
          </p:nvGrpSpPr>
          <p:grpSpPr>
            <a:xfrm>
              <a:off x="190254" y="3502486"/>
              <a:ext cx="2482666" cy="1029836"/>
              <a:chOff x="0" y="0"/>
              <a:chExt cx="4247773" cy="1047607"/>
            </a:xfrm>
          </p:grpSpPr>
          <p:pic>
            <p:nvPicPr>
              <p:cNvPr id="13" name="Picture 1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3586195" cy="1044479"/>
              </a:xfrm>
              <a:prstGeom prst="rect">
                <a:avLst/>
              </a:prstGeom>
            </p:spPr>
          </p:pic>
          <p:pic>
            <p:nvPicPr>
              <p:cNvPr id="14" name="Picture 1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l="46557"/>
              <a:stretch>
                <a:fillRect/>
              </a:stretch>
            </p:blipFill>
            <p:spPr>
              <a:xfrm>
                <a:off x="2331209" y="3128"/>
                <a:ext cx="1916564" cy="1044479"/>
              </a:xfrm>
              <a:prstGeom prst="rect">
                <a:avLst/>
              </a:prstGeom>
            </p:spPr>
          </p:pic>
        </p:grpSp>
        <p:sp>
          <p:nvSpPr>
            <p:cNvPr id="26" name="TextBox 26"/>
            <p:cNvSpPr txBox="1"/>
            <p:nvPr/>
          </p:nvSpPr>
          <p:spPr>
            <a:xfrm>
              <a:off x="190254" y="3839415"/>
              <a:ext cx="2338340" cy="5303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70"/>
                </a:lnSpc>
                <a:spcBef>
                  <a:spcPct val="0"/>
                </a:spcBef>
              </a:pPr>
              <a:r>
                <a:rPr lang="en-US" sz="6600" spc="264">
                  <a:solidFill>
                    <a:srgbClr val="E1C9A8"/>
                  </a:solidFill>
                  <a:latin typeface="Caveat Bold"/>
                </a:rPr>
                <a:t>Câu 3</a:t>
              </a:r>
              <a:endParaRPr lang="en-US" sz="6600" u="none" spc="264">
                <a:solidFill>
                  <a:srgbClr val="E1C9A8"/>
                </a:solidFill>
                <a:latin typeface="Caveat Bold"/>
              </a:endParaRPr>
            </a:p>
          </p:txBody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621126" y="-1224535"/>
            <a:ext cx="3447195" cy="3266217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-3212577" y="7688422"/>
            <a:ext cx="4970897" cy="277748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36030"/>
          <a:stretch>
            <a:fillRect/>
          </a:stretch>
        </p:blipFill>
        <p:spPr>
          <a:xfrm rot="643342">
            <a:off x="721805" y="8716593"/>
            <a:ext cx="1935736" cy="1690794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00000">
            <a:off x="15742143" y="4095608"/>
            <a:ext cx="768765" cy="747624"/>
          </a:xfrm>
          <a:prstGeom prst="rect">
            <a:avLst/>
          </a:prstGeom>
        </p:spPr>
      </p:pic>
      <p:pic>
        <p:nvPicPr>
          <p:cNvPr id="37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788059">
            <a:off x="4001978" y="6384916"/>
            <a:ext cx="729674" cy="1018580"/>
          </a:xfrm>
          <a:prstGeom prst="rect">
            <a:avLst/>
          </a:prstGeom>
        </p:spPr>
      </p:pic>
      <p:grpSp>
        <p:nvGrpSpPr>
          <p:cNvPr id="38" name="Group 20"/>
          <p:cNvGrpSpPr/>
          <p:nvPr/>
        </p:nvGrpSpPr>
        <p:grpSpPr>
          <a:xfrm>
            <a:off x="4896684" y="6810259"/>
            <a:ext cx="5467124" cy="785705"/>
            <a:chOff x="0" y="0"/>
            <a:chExt cx="10267058" cy="1047607"/>
          </a:xfrm>
        </p:grpSpPr>
        <p:pic>
          <p:nvPicPr>
            <p:cNvPr id="39" name="Picture 2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586195" cy="1044479"/>
            </a:xfrm>
            <a:prstGeom prst="rect">
              <a:avLst/>
            </a:prstGeom>
          </p:spPr>
        </p:pic>
        <p:pic>
          <p:nvPicPr>
            <p:cNvPr id="40" name="Picture 2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3331740" y="3128"/>
              <a:ext cx="3586195" cy="1044479"/>
            </a:xfrm>
            <a:prstGeom prst="rect">
              <a:avLst/>
            </a:prstGeom>
          </p:spPr>
        </p:pic>
        <p:pic>
          <p:nvPicPr>
            <p:cNvPr id="41" name="Picture 2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6680863" y="0"/>
              <a:ext cx="3586195" cy="1044479"/>
            </a:xfrm>
            <a:prstGeom prst="rect">
              <a:avLst/>
            </a:prstGeom>
          </p:spPr>
        </p:pic>
      </p:grpSp>
      <p:sp>
        <p:nvSpPr>
          <p:cNvPr id="42" name="TextBox 24"/>
          <p:cNvSpPr txBox="1"/>
          <p:nvPr/>
        </p:nvSpPr>
        <p:spPr>
          <a:xfrm>
            <a:off x="2912292" y="4539216"/>
            <a:ext cx="12614414" cy="17604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30000"/>
              </a:lnSpc>
              <a:spcBef>
                <a:spcPct val="0"/>
              </a:spcBef>
            </a:pPr>
            <a:r>
              <a:rPr lang="en-US" sz="4400" b="1" spc="17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tính diện tích xung quanh hình lập phương ta lấy diện tích một mặt nhân với 4.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648808" y="6736123"/>
            <a:ext cx="6019800" cy="880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spcBef>
                <a:spcPct val="0"/>
              </a:spcBef>
            </a:pPr>
            <a:r>
              <a:rPr lang="en-US" sz="44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sz="44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a x a x 4</a:t>
            </a:r>
          </a:p>
        </p:txBody>
      </p:sp>
      <p:pic>
        <p:nvPicPr>
          <p:cNvPr id="46" name="Picture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8553431" y="7380030"/>
            <a:ext cx="2966287" cy="4163210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5270688" y="7352965"/>
            <a:ext cx="2439319" cy="2396631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308894" y="3469616"/>
            <a:ext cx="2358714" cy="2318706"/>
            <a:chOff x="304800" y="5824385"/>
            <a:chExt cx="3225995" cy="1833715"/>
          </a:xfrm>
        </p:grpSpPr>
        <p:sp>
          <p:nvSpPr>
            <p:cNvPr id="55" name="Cube 54"/>
            <p:cNvSpPr/>
            <p:nvPr/>
          </p:nvSpPr>
          <p:spPr>
            <a:xfrm>
              <a:off x="330038" y="5824385"/>
              <a:ext cx="3172240" cy="1815907"/>
            </a:xfrm>
            <a:prstGeom prst="cube">
              <a:avLst/>
            </a:prstGeom>
            <a:noFill/>
            <a:ln w="381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1133777" y="5824385"/>
              <a:ext cx="0" cy="1366564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V="1">
              <a:off x="304800" y="7123010"/>
              <a:ext cx="758952" cy="53509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1118186" y="7124700"/>
              <a:ext cx="2412609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/>
          <p:cNvSpPr txBox="1"/>
          <p:nvPr/>
        </p:nvSpPr>
        <p:spPr>
          <a:xfrm>
            <a:off x="980106" y="5628836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Baloo" panose="020B0604020202020204" charset="0"/>
                <a:cs typeface="Baloo" panose="020B0604020202020204" charset="0"/>
              </a:rPr>
              <a:t>a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376802" y="5245087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Baloo" panose="020B0604020202020204" charset="0"/>
                <a:cs typeface="Baloo" panose="020B0604020202020204" charset="0"/>
              </a:rPr>
              <a:t>a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529137" y="4445904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Baloo" panose="020B0604020202020204" charset="0"/>
                <a:cs typeface="Baloo" panose="020B0604020202020204" charset="0"/>
              </a:rPr>
              <a:t>a </a:t>
            </a:r>
          </a:p>
        </p:txBody>
      </p:sp>
      <p:sp>
        <p:nvSpPr>
          <p:cNvPr id="64" name="Rectangle 63"/>
          <p:cNvSpPr/>
          <p:nvPr/>
        </p:nvSpPr>
        <p:spPr>
          <a:xfrm>
            <a:off x="10592408" y="6509412"/>
            <a:ext cx="6274175" cy="1314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spcBef>
                <a:spcPct val="0"/>
              </a:spcBef>
            </a:pPr>
            <a:r>
              <a:rPr lang="en-US" sz="36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xq: Diện tích xung quanh</a:t>
            </a:r>
          </a:p>
          <a:p>
            <a:pPr lvl="0">
              <a:lnSpc>
                <a:spcPct val="130000"/>
              </a:lnSpc>
              <a:spcBef>
                <a:spcPct val="0"/>
              </a:spcBef>
            </a:pPr>
            <a:r>
              <a:rPr lang="en-US" sz="28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độ dài cạnh</a:t>
            </a:r>
            <a:endParaRPr lang="en-US" sz="4400" b="1" spc="17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02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6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7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08642E-6 L -0.13793 0.00988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2" grpId="0"/>
      <p:bldP spid="44" grpId="0"/>
      <p:bldP spid="59" grpId="0"/>
      <p:bldP spid="62" grpId="0"/>
      <p:bldP spid="63" grpId="0"/>
      <p:bldP spid="6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064083" y="2747070"/>
            <a:ext cx="12350334" cy="193590"/>
            <a:chOff x="0" y="0"/>
            <a:chExt cx="16467112" cy="25812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294781" cy="25812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581058" y="0"/>
              <a:ext cx="5294781" cy="258121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172331" y="0"/>
              <a:ext cx="5294781" cy="258121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400000">
            <a:off x="7162758" y="1920072"/>
            <a:ext cx="5251071" cy="19815362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3213013" y="351351"/>
            <a:ext cx="12979934" cy="2114388"/>
            <a:chOff x="0" y="0"/>
            <a:chExt cx="1404775" cy="108427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04775" cy="1084279"/>
            </a:xfrm>
            <a:custGeom>
              <a:avLst/>
              <a:gdLst/>
              <a:ahLst/>
              <a:cxnLst/>
              <a:rect l="l" t="t" r="r" b="b"/>
              <a:pathLst>
                <a:path w="1404775" h="1084279">
                  <a:moveTo>
                    <a:pt x="1280315" y="1084279"/>
                  </a:moveTo>
                  <a:lnTo>
                    <a:pt x="124460" y="1084279"/>
                  </a:lnTo>
                  <a:cubicBezTo>
                    <a:pt x="55880" y="1084279"/>
                    <a:pt x="0" y="1028399"/>
                    <a:pt x="0" y="95981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315" y="0"/>
                  </a:lnTo>
                  <a:cubicBezTo>
                    <a:pt x="1348895" y="0"/>
                    <a:pt x="1404775" y="55880"/>
                    <a:pt x="1404775" y="124460"/>
                  </a:cubicBezTo>
                  <a:lnTo>
                    <a:pt x="1404775" y="959819"/>
                  </a:lnTo>
                  <a:cubicBezTo>
                    <a:pt x="1404775" y="1028399"/>
                    <a:pt x="1348895" y="1084279"/>
                    <a:pt x="1280315" y="1084279"/>
                  </a:cubicBezTo>
                  <a:close/>
                </a:path>
              </a:pathLst>
            </a:custGeom>
            <a:solidFill>
              <a:srgbClr val="EDD9C0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3578899" y="335140"/>
            <a:ext cx="12167510" cy="1832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30000"/>
              </a:lnSpc>
              <a:spcBef>
                <a:spcPct val="0"/>
              </a:spcBef>
            </a:pPr>
            <a:r>
              <a:rPr lang="en-US" sz="4800" b="1" u="none">
                <a:solidFill>
                  <a:srgbClr val="786736"/>
                </a:solidFill>
                <a:latin typeface="Montserrat"/>
              </a:rPr>
              <a:t>Muốn tính diện tích </a:t>
            </a:r>
            <a:r>
              <a:rPr lang="en-US" sz="4800" b="1" u="none">
                <a:solidFill>
                  <a:schemeClr val="accent3">
                    <a:lumMod val="75000"/>
                  </a:schemeClr>
                </a:solidFill>
                <a:latin typeface="Montserrat"/>
              </a:rPr>
              <a:t>toàn phần </a:t>
            </a:r>
            <a:r>
              <a:rPr lang="en-US" sz="4800" b="1" u="none">
                <a:solidFill>
                  <a:srgbClr val="786736"/>
                </a:solidFill>
                <a:latin typeface="Montserrat"/>
              </a:rPr>
              <a:t>hình </a:t>
            </a:r>
            <a:r>
              <a:rPr lang="en-US" sz="4800" b="1" u="none">
                <a:solidFill>
                  <a:schemeClr val="accent3">
                    <a:lumMod val="75000"/>
                  </a:schemeClr>
                </a:solidFill>
                <a:latin typeface="Montserrat"/>
              </a:rPr>
              <a:t>lập phương </a:t>
            </a:r>
            <a:r>
              <a:rPr lang="en-US" sz="4800" b="1" u="none">
                <a:solidFill>
                  <a:srgbClr val="786736"/>
                </a:solidFill>
                <a:latin typeface="Montserrat"/>
              </a:rPr>
              <a:t>ta làm thế nào?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581417" y="321621"/>
            <a:ext cx="2482666" cy="1029836"/>
            <a:chOff x="190254" y="3502486"/>
            <a:chExt cx="2482666" cy="1029836"/>
          </a:xfrm>
        </p:grpSpPr>
        <p:grpSp>
          <p:nvGrpSpPr>
            <p:cNvPr id="12" name="Group 12"/>
            <p:cNvGrpSpPr/>
            <p:nvPr/>
          </p:nvGrpSpPr>
          <p:grpSpPr>
            <a:xfrm>
              <a:off x="190254" y="3502486"/>
              <a:ext cx="2482666" cy="1029836"/>
              <a:chOff x="0" y="0"/>
              <a:chExt cx="4247773" cy="1047607"/>
            </a:xfrm>
          </p:grpSpPr>
          <p:pic>
            <p:nvPicPr>
              <p:cNvPr id="13" name="Picture 1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3586195" cy="1044479"/>
              </a:xfrm>
              <a:prstGeom prst="rect">
                <a:avLst/>
              </a:prstGeom>
            </p:spPr>
          </p:pic>
          <p:pic>
            <p:nvPicPr>
              <p:cNvPr id="14" name="Picture 1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l="46557"/>
              <a:stretch>
                <a:fillRect/>
              </a:stretch>
            </p:blipFill>
            <p:spPr>
              <a:xfrm>
                <a:off x="2331209" y="3128"/>
                <a:ext cx="1916564" cy="1044479"/>
              </a:xfrm>
              <a:prstGeom prst="rect">
                <a:avLst/>
              </a:prstGeom>
            </p:spPr>
          </p:pic>
        </p:grpSp>
        <p:sp>
          <p:nvSpPr>
            <p:cNvPr id="26" name="TextBox 26"/>
            <p:cNvSpPr txBox="1"/>
            <p:nvPr/>
          </p:nvSpPr>
          <p:spPr>
            <a:xfrm>
              <a:off x="190254" y="3839415"/>
              <a:ext cx="2338340" cy="5303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70"/>
                </a:lnSpc>
                <a:spcBef>
                  <a:spcPct val="0"/>
                </a:spcBef>
              </a:pPr>
              <a:r>
                <a:rPr lang="en-US" sz="6600" spc="264">
                  <a:solidFill>
                    <a:srgbClr val="E1C9A8"/>
                  </a:solidFill>
                  <a:latin typeface="Caveat Bold"/>
                </a:rPr>
                <a:t>Câu 4</a:t>
              </a:r>
              <a:endParaRPr lang="en-US" sz="6600" u="none" spc="264">
                <a:solidFill>
                  <a:srgbClr val="E1C9A8"/>
                </a:solidFill>
                <a:latin typeface="Caveat Bold"/>
              </a:endParaRPr>
            </a:p>
          </p:txBody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621126" y="-1224535"/>
            <a:ext cx="3447195" cy="3266217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-3212577" y="7688422"/>
            <a:ext cx="4970897" cy="277748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36030"/>
          <a:stretch>
            <a:fillRect/>
          </a:stretch>
        </p:blipFill>
        <p:spPr>
          <a:xfrm rot="643342">
            <a:off x="721805" y="8904379"/>
            <a:ext cx="1935736" cy="1690794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00000">
            <a:off x="15923722" y="4456904"/>
            <a:ext cx="768765" cy="747624"/>
          </a:xfrm>
          <a:prstGeom prst="rect">
            <a:avLst/>
          </a:prstGeom>
        </p:spPr>
      </p:pic>
      <p:pic>
        <p:nvPicPr>
          <p:cNvPr id="37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788059">
            <a:off x="3799490" y="5976297"/>
            <a:ext cx="729674" cy="1018580"/>
          </a:xfrm>
          <a:prstGeom prst="rect">
            <a:avLst/>
          </a:prstGeom>
        </p:spPr>
      </p:pic>
      <p:grpSp>
        <p:nvGrpSpPr>
          <p:cNvPr id="38" name="Group 20"/>
          <p:cNvGrpSpPr/>
          <p:nvPr/>
        </p:nvGrpSpPr>
        <p:grpSpPr>
          <a:xfrm>
            <a:off x="4733298" y="6531799"/>
            <a:ext cx="4505633" cy="785705"/>
            <a:chOff x="0" y="0"/>
            <a:chExt cx="10267058" cy="1047607"/>
          </a:xfrm>
        </p:grpSpPr>
        <p:pic>
          <p:nvPicPr>
            <p:cNvPr id="39" name="Picture 2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586195" cy="1044479"/>
            </a:xfrm>
            <a:prstGeom prst="rect">
              <a:avLst/>
            </a:prstGeom>
          </p:spPr>
        </p:pic>
        <p:pic>
          <p:nvPicPr>
            <p:cNvPr id="40" name="Picture 2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3331740" y="3128"/>
              <a:ext cx="3586195" cy="1044479"/>
            </a:xfrm>
            <a:prstGeom prst="rect">
              <a:avLst/>
            </a:prstGeom>
          </p:spPr>
        </p:pic>
        <p:pic>
          <p:nvPicPr>
            <p:cNvPr id="41" name="Picture 2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6680863" y="0"/>
              <a:ext cx="3586195" cy="1044479"/>
            </a:xfrm>
            <a:prstGeom prst="rect">
              <a:avLst/>
            </a:prstGeom>
          </p:spPr>
        </p:pic>
      </p:grpSp>
      <p:sp>
        <p:nvSpPr>
          <p:cNvPr id="42" name="TextBox 24"/>
          <p:cNvSpPr txBox="1"/>
          <p:nvPr/>
        </p:nvSpPr>
        <p:spPr>
          <a:xfrm>
            <a:off x="3360491" y="4416360"/>
            <a:ext cx="14250553" cy="1668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30000"/>
              </a:lnSpc>
              <a:spcBef>
                <a:spcPct val="0"/>
              </a:spcBef>
            </a:pPr>
            <a:r>
              <a:rPr lang="en-US" sz="4400" b="1" spc="17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tính diện tích toàn phần hình</a:t>
            </a:r>
          </a:p>
          <a:p>
            <a:pPr marL="0" lvl="0" indent="0" algn="ctr">
              <a:lnSpc>
                <a:spcPct val="130000"/>
              </a:lnSpc>
              <a:spcBef>
                <a:spcPct val="0"/>
              </a:spcBef>
            </a:pPr>
            <a:r>
              <a:rPr lang="en-US" sz="4400" b="1" spc="17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lập phương ta lấy diện tích một mặt nhân với 6.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911564" y="6452942"/>
            <a:ext cx="6019800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spcBef>
                <a:spcPct val="0"/>
              </a:spcBef>
            </a:pPr>
            <a:r>
              <a:rPr lang="en-US" sz="44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</a:t>
            </a:r>
            <a:r>
              <a:rPr lang="en-US" sz="44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a x a x 6</a:t>
            </a:r>
          </a:p>
        </p:txBody>
      </p:sp>
      <p:pic>
        <p:nvPicPr>
          <p:cNvPr id="46" name="Picture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8553431" y="7380030"/>
            <a:ext cx="2966287" cy="4163210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4550868" y="7418931"/>
            <a:ext cx="2439319" cy="2396631"/>
          </a:xfrm>
          <a:prstGeom prst="rect">
            <a:avLst/>
          </a:prstGeom>
        </p:spPr>
      </p:pic>
      <p:pic>
        <p:nvPicPr>
          <p:cNvPr id="36" name="Picture 1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5510028" y="7688422"/>
            <a:ext cx="2439319" cy="2396631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9417501" y="6953719"/>
            <a:ext cx="6274175" cy="1314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spcBef>
                <a:spcPct val="0"/>
              </a:spcBef>
            </a:pPr>
            <a:r>
              <a:rPr lang="en-US" sz="36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tp: Diện tích toàn phần</a:t>
            </a:r>
          </a:p>
          <a:p>
            <a:pPr lvl="0">
              <a:lnSpc>
                <a:spcPct val="130000"/>
              </a:lnSpc>
              <a:spcBef>
                <a:spcPct val="0"/>
              </a:spcBef>
            </a:pPr>
            <a:r>
              <a:rPr lang="en-US" sz="2800" b="1" spc="17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độ dài cạnh</a:t>
            </a:r>
            <a:endParaRPr lang="en-US" sz="4400" b="1" spc="17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490473" y="3643126"/>
            <a:ext cx="2358714" cy="2318706"/>
            <a:chOff x="304800" y="5824385"/>
            <a:chExt cx="3225995" cy="1833715"/>
          </a:xfrm>
        </p:grpSpPr>
        <p:sp>
          <p:nvSpPr>
            <p:cNvPr id="49" name="Cube 48"/>
            <p:cNvSpPr/>
            <p:nvPr/>
          </p:nvSpPr>
          <p:spPr>
            <a:xfrm>
              <a:off x="330038" y="5824385"/>
              <a:ext cx="3172240" cy="1815907"/>
            </a:xfrm>
            <a:prstGeom prst="cube">
              <a:avLst/>
            </a:prstGeom>
            <a:noFill/>
            <a:ln w="381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1133777" y="5824385"/>
              <a:ext cx="0" cy="1366564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304800" y="7123010"/>
              <a:ext cx="758952" cy="53509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118186" y="7124700"/>
              <a:ext cx="2412609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extBox 52"/>
          <p:cNvSpPr txBox="1"/>
          <p:nvPr/>
        </p:nvSpPr>
        <p:spPr>
          <a:xfrm>
            <a:off x="1161685" y="5802346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Baloo" panose="020B0604020202020204" charset="0"/>
                <a:cs typeface="Baloo" panose="020B0604020202020204" charset="0"/>
              </a:rPr>
              <a:t>a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558381" y="5418597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Baloo" panose="020B0604020202020204" charset="0"/>
                <a:cs typeface="Baloo" panose="020B0604020202020204" charset="0"/>
              </a:rPr>
              <a:t>a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710716" y="4619414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Baloo" panose="020B0604020202020204" charset="0"/>
                <a:cs typeface="Baloo" panose="020B0604020202020204" charset="0"/>
              </a:rPr>
              <a:t>a </a:t>
            </a:r>
          </a:p>
        </p:txBody>
      </p:sp>
    </p:spTree>
    <p:extLst>
      <p:ext uri="{BB962C8B-B14F-4D97-AF65-F5344CB8AC3E}">
        <p14:creationId xmlns:p14="http://schemas.microsoft.com/office/powerpoint/2010/main" val="293050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6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7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08642E-6 L -0.13793 0.00988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494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2" grpId="0"/>
      <p:bldP spid="44" grpId="0"/>
      <p:bldP spid="47" grpId="0"/>
      <p:bldP spid="53" grpId="0"/>
      <p:bldP spid="54" grpId="0"/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5" t="11266" r="696" b="561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841446" y="6673822"/>
            <a:ext cx="6760084" cy="37715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72681" y="1028700"/>
            <a:ext cx="3415249" cy="16791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536" r="33670"/>
          <a:stretch>
            <a:fillRect/>
          </a:stretch>
        </p:blipFill>
        <p:spPr>
          <a:xfrm rot="-5400000">
            <a:off x="5280671" y="-3650100"/>
            <a:ext cx="7278323" cy="179920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93249">
            <a:off x="3021758" y="655088"/>
            <a:ext cx="1228065" cy="16746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alphaModFix amt="88000"/>
          </a:blip>
          <a:srcRect r="13293"/>
          <a:stretch>
            <a:fillRect/>
          </a:stretch>
        </p:blipFill>
        <p:spPr>
          <a:xfrm>
            <a:off x="8901116" y="1390474"/>
            <a:ext cx="3616452" cy="69149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048001" y="3251570"/>
            <a:ext cx="13465718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9800"/>
              </a:lnSpc>
              <a:spcBef>
                <a:spcPct val="0"/>
              </a:spcBef>
            </a:pPr>
            <a:r>
              <a:rPr lang="en-US" sz="16500" u="none" spc="412">
                <a:solidFill>
                  <a:srgbClr val="70523C"/>
                </a:solidFill>
                <a:latin typeface="Baloo" panose="020B0604020202020204" charset="0"/>
                <a:cs typeface="Baloo" panose="020B0604020202020204" charset="0"/>
              </a:rPr>
              <a:t>Kiếm hoa quả 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513718" y="1898467"/>
            <a:ext cx="3572502" cy="17564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400243" y="6117464"/>
            <a:ext cx="3017891" cy="447924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350849" y="9206402"/>
            <a:ext cx="3791388" cy="135068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alphaModFix amt="51000"/>
          </a:blip>
          <a:srcRect/>
          <a:stretch>
            <a:fillRect/>
          </a:stretch>
        </p:blipFill>
        <p:spPr>
          <a:xfrm>
            <a:off x="-2766993" y="3311755"/>
            <a:ext cx="4379105" cy="215306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alphaModFix amt="50000"/>
          </a:blip>
          <a:srcRect/>
          <a:stretch>
            <a:fillRect/>
          </a:stretch>
        </p:blipFill>
        <p:spPr>
          <a:xfrm>
            <a:off x="11049223" y="-2171867"/>
            <a:ext cx="5464495" cy="268671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435096" flipH="1">
            <a:off x="15008705" y="4565089"/>
            <a:ext cx="1108085" cy="12520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982" flipH="1">
            <a:off x="2395193" y="2935681"/>
            <a:ext cx="2328902" cy="4716654"/>
          </a:xfrm>
          <a:prstGeom prst="rect">
            <a:avLst/>
          </a:prstGeom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915539" y="7712876"/>
            <a:ext cx="2524211" cy="2539022"/>
          </a:xfrm>
          <a:prstGeom prst="rect">
            <a:avLst/>
          </a:prstGeom>
        </p:spPr>
      </p:pic>
      <p:pic>
        <p:nvPicPr>
          <p:cNvPr id="20" name="Picture 10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4249401" y="-127487"/>
            <a:ext cx="4115816" cy="2231115"/>
          </a:xfrm>
          <a:prstGeom prst="rect">
            <a:avLst/>
          </a:prstGeom>
        </p:spPr>
      </p:pic>
      <p:pic>
        <p:nvPicPr>
          <p:cNvPr id="18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566216" y="545363"/>
            <a:ext cx="3815509" cy="3028560"/>
          </a:xfrm>
          <a:prstGeom prst="rect">
            <a:avLst/>
          </a:prstGeom>
        </p:spPr>
      </p:pic>
      <p:pic>
        <p:nvPicPr>
          <p:cNvPr id="21" name="Picture 12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-1394810" y="6112861"/>
            <a:ext cx="4258525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-1751784" y="8758498"/>
            <a:ext cx="4197883" cy="1680902"/>
          </a:xfrm>
          <a:prstGeom prst="rect">
            <a:avLst/>
          </a:prstGeom>
        </p:spPr>
      </p:pic>
      <p:pic>
        <p:nvPicPr>
          <p:cNvPr id="22" name="Picture 8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 flipH="1">
            <a:off x="-366123" y="-160429"/>
            <a:ext cx="4089255" cy="25966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1167A1-D899-42E8-A973-59AB5FA1E54B}"/>
              </a:ext>
            </a:extLst>
          </p:cNvPr>
          <p:cNvSpPr txBox="1"/>
          <p:nvPr/>
        </p:nvSpPr>
        <p:spPr>
          <a:xfrm>
            <a:off x="5072073" y="6042519"/>
            <a:ext cx="10296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>
                <a:solidFill>
                  <a:srgbClr val="9733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mỗi câu trả lời đúng, bạn sẽ giúp Kiến thu thập được một loại hoa quả đấy!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82716E-6 L 0.2901 0.12361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5" y="6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971800" y="505670"/>
            <a:ext cx="13323091" cy="3151551"/>
            <a:chOff x="78827" y="-150124"/>
            <a:chExt cx="4506823" cy="1066080"/>
          </a:xfrm>
        </p:grpSpPr>
        <p:sp>
          <p:nvSpPr>
            <p:cNvPr id="4" name="Freeform 4"/>
            <p:cNvSpPr/>
            <p:nvPr/>
          </p:nvSpPr>
          <p:spPr>
            <a:xfrm>
              <a:off x="78827" y="-150124"/>
              <a:ext cx="4506823" cy="1066080"/>
            </a:xfrm>
            <a:custGeom>
              <a:avLst/>
              <a:gdLst/>
              <a:ahLst/>
              <a:cxnLst/>
              <a:rect l="l" t="t" r="r" b="b"/>
              <a:pathLst>
                <a:path w="4164609" h="1596960">
                  <a:moveTo>
                    <a:pt x="4040149" y="1596960"/>
                  </a:moveTo>
                  <a:lnTo>
                    <a:pt x="124460" y="1596960"/>
                  </a:lnTo>
                  <a:cubicBezTo>
                    <a:pt x="55880" y="1596960"/>
                    <a:pt x="0" y="1541080"/>
                    <a:pt x="0" y="147250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40149" y="0"/>
                  </a:lnTo>
                  <a:cubicBezTo>
                    <a:pt x="4108729" y="0"/>
                    <a:pt x="4164609" y="55880"/>
                    <a:pt x="4164609" y="124460"/>
                  </a:cubicBezTo>
                  <a:lnTo>
                    <a:pt x="4164609" y="1472500"/>
                  </a:lnTo>
                  <a:cubicBezTo>
                    <a:pt x="4164609" y="1541080"/>
                    <a:pt x="4108729" y="1596960"/>
                    <a:pt x="4040149" y="1596960"/>
                  </a:cubicBezTo>
                  <a:close/>
                </a:path>
              </a:pathLst>
            </a:custGeom>
            <a:solidFill>
              <a:srgbClr val="EAD3B5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958790" y="763026"/>
            <a:ext cx="13567343" cy="2688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3500" b="1" spc="260">
                <a:solidFill>
                  <a:srgbClr val="8F5E3F"/>
                </a:solidFill>
                <a:latin typeface="Montserrat" panose="00000500000000000000" pitchFamily="2" charset="0"/>
                <a:cs typeface="Baloo" panose="020B0604020202020204" charset="0"/>
              </a:rPr>
              <a:t>a)Tính diện tích xung quanh và </a:t>
            </a:r>
          </a:p>
          <a:p>
            <a:pPr algn="ctr">
              <a:lnSpc>
                <a:spcPts val="7280"/>
              </a:lnSpc>
            </a:pPr>
            <a:r>
              <a:rPr lang="en-US" sz="3500" b="1" spc="260">
                <a:solidFill>
                  <a:srgbClr val="8F5E3F"/>
                </a:solidFill>
                <a:latin typeface="Montserrat" panose="00000500000000000000" pitchFamily="2" charset="0"/>
                <a:cs typeface="Baloo" panose="020B0604020202020204" charset="0"/>
              </a:rPr>
              <a:t>diện tích toàn phần của hình hộp chữ nhật có </a:t>
            </a:r>
          </a:p>
          <a:p>
            <a:pPr algn="ctr">
              <a:lnSpc>
                <a:spcPts val="7280"/>
              </a:lnSpc>
            </a:pPr>
            <a:r>
              <a:rPr lang="en-US" sz="3500" b="1" spc="260">
                <a:solidFill>
                  <a:srgbClr val="8F5E3F"/>
                </a:solidFill>
                <a:latin typeface="Montserrat" panose="00000500000000000000" pitchFamily="2" charset="0"/>
                <a:cs typeface="Baloo" panose="020B0604020202020204" charset="0"/>
              </a:rPr>
              <a:t>chiều dài 2,5 m; chiều rộng 1,1 m; chiều cao 0,5 m.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47785" y="9482808"/>
            <a:ext cx="20374361" cy="305615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5372" r="66" b="2812"/>
          <a:stretch>
            <a:fillRect/>
          </a:stretch>
        </p:blipFill>
        <p:spPr>
          <a:xfrm>
            <a:off x="6499837" y="246201"/>
            <a:ext cx="5288325" cy="64171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927596" y="360658"/>
            <a:ext cx="4383020" cy="541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4800" spc="335">
                <a:solidFill>
                  <a:srgbClr val="F4D35E"/>
                </a:solidFill>
                <a:latin typeface="Caveat Bold"/>
              </a:rPr>
              <a:t>Bài 1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636162" y="6120924"/>
            <a:ext cx="5514687" cy="39085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3559380" y="8339811"/>
            <a:ext cx="2735510" cy="155924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1342">
            <a:off x="15043991" y="7177869"/>
            <a:ext cx="5079592" cy="334618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549574" y="253580"/>
            <a:ext cx="2034213" cy="132986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64149" y="-73065"/>
            <a:ext cx="2668397" cy="2658390"/>
          </a:xfrm>
          <a:prstGeom prst="rect">
            <a:avLst/>
          </a:prstGeom>
        </p:spPr>
      </p:pic>
      <p:sp>
        <p:nvSpPr>
          <p:cNvPr id="28" name="Freeform 20"/>
          <p:cNvSpPr/>
          <p:nvPr/>
        </p:nvSpPr>
        <p:spPr>
          <a:xfrm>
            <a:off x="341766" y="3993530"/>
            <a:ext cx="3679179" cy="5808107"/>
          </a:xfrm>
          <a:custGeom>
            <a:avLst/>
            <a:gdLst/>
            <a:ahLst/>
            <a:cxnLst/>
            <a:rect l="l" t="t" r="r" b="b"/>
            <a:pathLst>
              <a:path w="1404775" h="1084279">
                <a:moveTo>
                  <a:pt x="1280315" y="1084279"/>
                </a:moveTo>
                <a:lnTo>
                  <a:pt x="124460" y="1084279"/>
                </a:lnTo>
                <a:cubicBezTo>
                  <a:pt x="55880" y="1084279"/>
                  <a:pt x="0" y="1028399"/>
                  <a:pt x="0" y="95981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280315" y="0"/>
                </a:lnTo>
                <a:cubicBezTo>
                  <a:pt x="1348895" y="0"/>
                  <a:pt x="1404775" y="55880"/>
                  <a:pt x="1404775" y="124460"/>
                </a:cubicBezTo>
                <a:lnTo>
                  <a:pt x="1404775" y="959819"/>
                </a:lnTo>
                <a:cubicBezTo>
                  <a:pt x="1404775" y="1028399"/>
                  <a:pt x="1348895" y="1084279"/>
                  <a:pt x="1280315" y="1084279"/>
                </a:cubicBezTo>
                <a:close/>
              </a:path>
            </a:pathLst>
          </a:custGeom>
          <a:solidFill>
            <a:srgbClr val="EDD9C0"/>
          </a:solidFill>
        </p:spPr>
      </p:sp>
      <p:sp>
        <p:nvSpPr>
          <p:cNvPr id="29" name="TextBox 24"/>
          <p:cNvSpPr txBox="1"/>
          <p:nvPr/>
        </p:nvSpPr>
        <p:spPr>
          <a:xfrm>
            <a:off x="914400" y="4520191"/>
            <a:ext cx="3106545" cy="52814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30000"/>
              </a:lnSpc>
              <a:spcBef>
                <a:spcPct val="0"/>
              </a:spcBef>
            </a:pPr>
            <a:r>
              <a:rPr lang="en-US" sz="4400" u="sng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Tóm tắt </a:t>
            </a:r>
          </a:p>
          <a:p>
            <a:pPr marL="0" lvl="0" indent="0">
              <a:lnSpc>
                <a:spcPct val="130000"/>
              </a:lnSpc>
              <a:spcBef>
                <a:spcPct val="0"/>
              </a:spcBef>
            </a:pP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a = 2,5 m</a:t>
            </a:r>
          </a:p>
          <a:p>
            <a:pPr marL="0" lvl="0" indent="0">
              <a:lnSpc>
                <a:spcPct val="130000"/>
              </a:lnSpc>
              <a:spcBef>
                <a:spcPct val="0"/>
              </a:spcBef>
            </a:pP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b = 1,1 m</a:t>
            </a:r>
          </a:p>
          <a:p>
            <a:pPr marL="0" lvl="0" indent="0">
              <a:lnSpc>
                <a:spcPct val="130000"/>
              </a:lnSpc>
              <a:spcBef>
                <a:spcPct val="0"/>
              </a:spcBef>
            </a:pP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c = 0,5 m</a:t>
            </a:r>
          </a:p>
          <a:p>
            <a:pPr marL="0" lvl="0" indent="0">
              <a:lnSpc>
                <a:spcPct val="130000"/>
              </a:lnSpc>
              <a:spcBef>
                <a:spcPct val="0"/>
              </a:spcBef>
            </a:pP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S</a:t>
            </a:r>
            <a:r>
              <a:rPr lang="en-US" sz="28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xq</a:t>
            </a: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 = ? m</a:t>
            </a:r>
            <a:r>
              <a:rPr lang="en-US" sz="4400" spc="170" baseline="3000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2</a:t>
            </a:r>
          </a:p>
          <a:p>
            <a:pPr marL="0" lvl="0" indent="0">
              <a:lnSpc>
                <a:spcPct val="130000"/>
              </a:lnSpc>
              <a:spcBef>
                <a:spcPct val="0"/>
              </a:spcBef>
            </a:pP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S</a:t>
            </a:r>
            <a:r>
              <a:rPr lang="en-US" sz="28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tp</a:t>
            </a: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 = ? m</a:t>
            </a:r>
            <a:r>
              <a:rPr lang="en-US" sz="4400" spc="170" baseline="3000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51377" y="4038341"/>
            <a:ext cx="13331669" cy="6047476"/>
          </a:xfrm>
          <a:prstGeom prst="rect">
            <a:avLst/>
          </a:prstGeom>
        </p:spPr>
      </p:pic>
      <p:sp>
        <p:nvSpPr>
          <p:cNvPr id="34" name="TextBox 9"/>
          <p:cNvSpPr txBox="1"/>
          <p:nvPr/>
        </p:nvSpPr>
        <p:spPr>
          <a:xfrm>
            <a:off x="4572000" y="4520191"/>
            <a:ext cx="12958646" cy="5565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u="sng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Bài giải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Diện tích xung quanh của hình hộp chữ nhật là :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(2,5 + 1,1) x 2 x 0,5 = 3,6 (m</a:t>
            </a:r>
            <a:r>
              <a:rPr lang="en-US" sz="4400" spc="132" baseline="30000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2</a:t>
            </a: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)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Diện tích toàn phần của hình hộp chữ nhật là :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3,6 + (2,5 x 1,1 x 2) = 9,1 (m</a:t>
            </a:r>
            <a:r>
              <a:rPr lang="en-US" sz="4400" spc="132" baseline="30000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2</a:t>
            </a: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)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Đáp số: S</a:t>
            </a:r>
            <a:r>
              <a:rPr lang="en-US" sz="32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xq</a:t>
            </a: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 = 3,6 m</a:t>
            </a:r>
            <a:r>
              <a:rPr lang="en-US" sz="4400" spc="132" baseline="30000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2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                S</a:t>
            </a:r>
            <a:r>
              <a:rPr lang="en-US" sz="32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tp</a:t>
            </a: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 = 9,1 m</a:t>
            </a:r>
            <a:r>
              <a:rPr lang="en-US" sz="4400" spc="132" baseline="30000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2</a:t>
            </a:r>
          </a:p>
        </p:txBody>
      </p:sp>
      <p:pic>
        <p:nvPicPr>
          <p:cNvPr id="35" name="Picture 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41766" y="3099602"/>
            <a:ext cx="3784257" cy="117785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944" y="-258201"/>
            <a:ext cx="3150809" cy="3150809"/>
          </a:xfrm>
          <a:prstGeom prst="rect">
            <a:avLst/>
          </a:prstGeom>
        </p:spPr>
      </p:pic>
      <p:pic>
        <p:nvPicPr>
          <p:cNvPr id="37" name="Picture 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8240995" y="7026692"/>
            <a:ext cx="2604326" cy="3636057"/>
          </a:xfrm>
          <a:prstGeom prst="rect">
            <a:avLst/>
          </a:prstGeom>
        </p:spPr>
      </p:pic>
      <p:pic>
        <p:nvPicPr>
          <p:cNvPr id="38" name="Picture 1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6354362" y="1703910"/>
            <a:ext cx="1933638" cy="20935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-2.09877E-6 C 0.01424 -0.02901 0.06415 -0.05787 0.08221 -0.05787 C 0.19306 -0.05787 0.30755 0.39367 0.30755 0.84537 C 0.30755 0.61775 0.36476 0.39367 0.4184 0.39367 C 0.47552 0.39367 0.52925 0.62114 0.52925 0.84537 C 0.52925 0.73318 0.55781 0.61775 0.58637 0.61775 C 0.61493 0.61775 0.64349 0.72979 0.64349 0.84537 C 0.64349 0.78719 0.65773 0.73318 0.67205 0.73318 C 0.68628 0.73318 0.70061 0.79105 0.70061 0.84537 C 0.70061 0.81621 0.70781 0.78719 0.71484 0.78719 C 0.71866 0.78719 0.72917 0.81621 0.72917 0.84537 C 0.72917 0.83071 0.7329 0.81621 0.73637 0.81621 C 0.73637 0.8196 0.7434 0.83071 0.7434 0.84537 C 0.7434 0.83797 0.7434 0.83071 0.74722 0.83071 C 0.74722 0.83411 0.75087 0.83797 0.75087 0.84537 C 0.75087 0.84182 0.75087 0.83797 0.75087 0.83472 C 0.7546 0.83472 0.7546 0.83797 0.7546 0.84182 C 0.75833 0.84182 0.75833 0.83858 0.75833 0.83472 C 0.76215 0.83472 0.76215 0.83797 0.76215 0.84182 " pathEditMode="relative" rAng="0" ptsTypes="AAAAAAAAAAAAAAAAAAA">
                                      <p:cBhvr>
                                        <p:cTn id="5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08" y="3936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22222E-6 L -0.14705 -0.0547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52" y="-2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1045</Words>
  <Application>Microsoft Macintosh PowerPoint</Application>
  <PresentationFormat>Custom</PresentationFormat>
  <Paragraphs>149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Caveat Bold</vt:lpstr>
      <vt:lpstr>Montserrat Bold Italics</vt:lpstr>
      <vt:lpstr>Montserrat</vt:lpstr>
      <vt:lpstr>Cambria Math</vt:lpstr>
      <vt:lpstr>Calibri</vt:lpstr>
      <vt:lpstr>Arial</vt:lpstr>
      <vt:lpstr>Baloo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hành trình về quê ăn tết đẹp ở</dc:title>
  <dc:creator>Administrator</dc:creator>
  <cp:lastModifiedBy>Microsoft Office User</cp:lastModifiedBy>
  <cp:revision>42</cp:revision>
  <dcterms:created xsi:type="dcterms:W3CDTF">2006-08-16T00:00:00Z</dcterms:created>
  <dcterms:modified xsi:type="dcterms:W3CDTF">2024-02-06T10:34:02Z</dcterms:modified>
  <dc:identifier>DAE1a3NLKgs</dc:identifier>
</cp:coreProperties>
</file>